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86"/>
  </p:notesMasterIdLst>
  <p:handoutMasterIdLst>
    <p:handoutMasterId r:id="rId187"/>
  </p:handoutMasterIdLst>
  <p:sldIdLst>
    <p:sldId id="256" r:id="rId2"/>
    <p:sldId id="276" r:id="rId3"/>
    <p:sldId id="275" r:id="rId4"/>
    <p:sldId id="274" r:id="rId5"/>
    <p:sldId id="312" r:id="rId6"/>
    <p:sldId id="258" r:id="rId7"/>
    <p:sldId id="257" r:id="rId8"/>
    <p:sldId id="357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9" r:id="rId19"/>
    <p:sldId id="268" r:id="rId20"/>
    <p:sldId id="270" r:id="rId21"/>
    <p:sldId id="271" r:id="rId22"/>
    <p:sldId id="272" r:id="rId23"/>
    <p:sldId id="273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7" r:id="rId52"/>
    <p:sldId id="308" r:id="rId53"/>
    <p:sldId id="304" r:id="rId54"/>
    <p:sldId id="305" r:id="rId55"/>
    <p:sldId id="306" r:id="rId56"/>
    <p:sldId id="309" r:id="rId57"/>
    <p:sldId id="310" r:id="rId58"/>
    <p:sldId id="311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55" r:id="rId110"/>
    <p:sldId id="356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75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4" r:id="rId149"/>
    <p:sldId id="406" r:id="rId150"/>
    <p:sldId id="405" r:id="rId151"/>
    <p:sldId id="403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8" r:id="rId173"/>
    <p:sldId id="427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</p:sldIdLst>
  <p:sldSz cx="9906000" cy="6858000" type="A4"/>
  <p:notesSz cx="7096125" cy="102298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86433" autoAdjust="0"/>
  </p:normalViewPr>
  <p:slideViewPr>
    <p:cSldViewPr>
      <p:cViewPr>
        <p:scale>
          <a:sx n="150" d="100"/>
          <a:sy n="150" d="100"/>
        </p:scale>
        <p:origin x="24" y="-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459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4988" cy="511493"/>
          </a:xfrm>
          <a:prstGeom prst="rect">
            <a:avLst/>
          </a:prstGeom>
        </p:spPr>
        <p:txBody>
          <a:bodyPr vert="horz" lIns="98993" tIns="49496" rIns="98993" bIns="4949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19906" y="0"/>
            <a:ext cx="3074988" cy="511493"/>
          </a:xfrm>
          <a:prstGeom prst="rect">
            <a:avLst/>
          </a:prstGeom>
        </p:spPr>
        <p:txBody>
          <a:bodyPr vert="horz" lIns="98993" tIns="49496" rIns="98993" bIns="49496" rtlCol="0"/>
          <a:lstStyle>
            <a:lvl1pPr algn="r">
              <a:defRPr sz="1300"/>
            </a:lvl1pPr>
          </a:lstStyle>
          <a:p>
            <a:fld id="{E784E0A5-89C5-4451-82B2-3E19D96C9290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15990"/>
            <a:ext cx="3074988" cy="511493"/>
          </a:xfrm>
          <a:prstGeom prst="rect">
            <a:avLst/>
          </a:prstGeom>
        </p:spPr>
        <p:txBody>
          <a:bodyPr vert="horz" lIns="98993" tIns="49496" rIns="98993" bIns="4949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19906" y="9715990"/>
            <a:ext cx="3074988" cy="511493"/>
          </a:xfrm>
          <a:prstGeom prst="rect">
            <a:avLst/>
          </a:prstGeom>
        </p:spPr>
        <p:txBody>
          <a:bodyPr vert="horz" lIns="98993" tIns="49496" rIns="98993" bIns="49496" rtlCol="0" anchor="b"/>
          <a:lstStyle>
            <a:lvl1pPr algn="r">
              <a:defRPr sz="1300"/>
            </a:lvl1pPr>
          </a:lstStyle>
          <a:p>
            <a:fld id="{A15533CB-32AC-486F-906F-32FA4CBB3ED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7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4988" cy="511493"/>
          </a:xfrm>
          <a:prstGeom prst="rect">
            <a:avLst/>
          </a:prstGeom>
        </p:spPr>
        <p:txBody>
          <a:bodyPr vert="horz" lIns="98993" tIns="49496" rIns="98993" bIns="49496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19906" y="0"/>
            <a:ext cx="3074988" cy="511493"/>
          </a:xfrm>
          <a:prstGeom prst="rect">
            <a:avLst/>
          </a:prstGeom>
        </p:spPr>
        <p:txBody>
          <a:bodyPr vert="horz" lIns="98993" tIns="49496" rIns="98993" bIns="49496" rtlCol="0"/>
          <a:lstStyle>
            <a:lvl1pPr algn="r">
              <a:defRPr sz="1300"/>
            </a:lvl1pPr>
          </a:lstStyle>
          <a:p>
            <a:fld id="{A8716615-A8F3-4CA9-BBD6-23C1DFA6EB68}" type="datetimeFigureOut">
              <a:rPr lang="fr-BE" smtClean="0"/>
              <a:t>8/10/2015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6288" y="766763"/>
            <a:ext cx="5543550" cy="383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93" tIns="49496" rIns="98993" bIns="49496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59181"/>
            <a:ext cx="5676900" cy="4603431"/>
          </a:xfrm>
          <a:prstGeom prst="rect">
            <a:avLst/>
          </a:prstGeom>
        </p:spPr>
        <p:txBody>
          <a:bodyPr vert="horz" lIns="98993" tIns="49496" rIns="98993" bIns="49496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15990"/>
            <a:ext cx="3074988" cy="511493"/>
          </a:xfrm>
          <a:prstGeom prst="rect">
            <a:avLst/>
          </a:prstGeom>
        </p:spPr>
        <p:txBody>
          <a:bodyPr vert="horz" lIns="98993" tIns="49496" rIns="98993" bIns="49496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19906" y="9715990"/>
            <a:ext cx="3074988" cy="511493"/>
          </a:xfrm>
          <a:prstGeom prst="rect">
            <a:avLst/>
          </a:prstGeom>
        </p:spPr>
        <p:txBody>
          <a:bodyPr vert="horz" lIns="98993" tIns="49496" rIns="98993" bIns="49496" rtlCol="0" anchor="b"/>
          <a:lstStyle>
            <a:lvl1pPr algn="r">
              <a:defRPr sz="1300"/>
            </a:lvl1pPr>
          </a:lstStyle>
          <a:p>
            <a:fld id="{8D3132D4-9BED-40F9-9D0A-CD520A822BF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20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3528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100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101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102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103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104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105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106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107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108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109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146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147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148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150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151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152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153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154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155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156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157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158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159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160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161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162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163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164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165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166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167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168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169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170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171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172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173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174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175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176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177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178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179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180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181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182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183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184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46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47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48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50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51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52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53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54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55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56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57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58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59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501556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60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61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62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63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64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65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66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67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68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69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628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70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71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72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73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74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75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76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77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78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79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501556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80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81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82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83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84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85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86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87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88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89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90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91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92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93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94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95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96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97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98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32D4-9BED-40F9-9D0A-CD520A822BF9}" type="slidenum">
              <a:rPr lang="fr-BE" smtClean="0"/>
              <a:t>99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7429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CC7F-68E9-4BC7-9FD0-649694A349DC}" type="datetime2">
              <a:rPr lang="fr-BE" smtClean="0"/>
              <a:t>jeudi 8 octobre 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NGYX IC Pierre LECOCQ Confidential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678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B84E7-F60D-40FC-AFC8-1DE4FDD43C9A}" type="datetime2">
              <a:rPr lang="fr-BE" smtClean="0"/>
              <a:t>jeudi 8 octobre 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NGYX IC Pierre LECOCQ Confidential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771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EF7E-A357-4485-A58E-7649C2880BF7}" type="datetime2">
              <a:rPr lang="fr-BE" smtClean="0"/>
              <a:t>jeudi 8 octobre 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NGYX IC Pierre LECOCQ Confidential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6751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smtClean="0"/>
              <a:t>jeudi 8 octobre 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NGYX IC Pierre LECOCQ Confidential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5493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F9B6-42C9-436C-BAB4-11AA2AF7FAC1}" type="datetime2">
              <a:rPr lang="fr-BE" smtClean="0"/>
              <a:t>jeudi 8 octobre 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NGYX IC Pierre LECOCQ Confidential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8896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984D-8CA1-45F6-894C-B0DF9310129B}" type="datetime2">
              <a:rPr lang="fr-BE" smtClean="0"/>
              <a:t>jeudi 8 octobre 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NGYX IC Pierre LECOCQ Confidential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3164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9A18-E6F6-4DB9-A440-55F238D36287}" type="datetime2">
              <a:rPr lang="fr-BE" smtClean="0"/>
              <a:t>jeudi 8 octobre 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NGYX IC Pierre LECOCQ Confidential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37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6FC3-D7FC-4CB1-B3C5-1C45A36F4256}" type="datetime2">
              <a:rPr lang="fr-BE" smtClean="0"/>
              <a:t>jeudi 8 octobre 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NGYX IC Pierre LECOCQ Confidential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942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05E9-063F-4DF9-A700-108A3AC882B5}" type="datetime2">
              <a:rPr lang="fr-BE" smtClean="0"/>
              <a:t>jeudi 8 octobre 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NGYX IC Pierre LECOCQ Confidential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25136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C2E7B-5CB7-4ED7-B602-89467580649A}" type="datetime2">
              <a:rPr lang="fr-BE" smtClean="0"/>
              <a:t>jeudi 8 octobre 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NGYX IC Pierre LECOCQ Confidential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901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9D46-0110-4E94-963F-7368F266CD16}" type="datetime2">
              <a:rPr lang="fr-BE" smtClean="0"/>
              <a:t>jeudi 8 octobre 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NGYX IC Pierre LECOCQ Confidential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211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F5B88-C39A-4213-A856-FB623A9FCF14}" type="datetime2">
              <a:rPr lang="fr-BE" smtClean="0"/>
              <a:t>jeudi 8 octobre 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mtClean="0"/>
              <a:t>NGYX IC Pierre LECOCQ Confidential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D90F5-50CB-4307-B6CA-25D3FF45736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648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wmf"/><Relationship Id="rId5" Type="http://schemas.openxmlformats.org/officeDocument/2006/relationships/image" Target="../media/image4.jpeg"/><Relationship Id="rId10" Type="http://schemas.openxmlformats.org/officeDocument/2006/relationships/image" Target="../media/image9.wmf"/><Relationship Id="rId4" Type="http://schemas.openxmlformats.org/officeDocument/2006/relationships/image" Target="../media/image3.jpg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3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6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71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5" Type="http://schemas.openxmlformats.org/officeDocument/2006/relationships/image" Target="../media/image2.jpg"/><Relationship Id="rId4" Type="http://schemas.openxmlformats.org/officeDocument/2006/relationships/image" Target="../media/image4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9.png"/><Relationship Id="rId4" Type="http://schemas.openxmlformats.org/officeDocument/2006/relationships/image" Target="../media/image2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png"/><Relationship Id="rId4" Type="http://schemas.openxmlformats.org/officeDocument/2006/relationships/image" Target="../media/image2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3.png"/><Relationship Id="rId4" Type="http://schemas.openxmlformats.org/officeDocument/2006/relationships/image" Target="../media/image2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8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png"/><Relationship Id="rId5" Type="http://schemas.openxmlformats.org/officeDocument/2006/relationships/image" Target="../media/image284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.jpeg"/><Relationship Id="rId4" Type="http://schemas.openxmlformats.org/officeDocument/2006/relationships/image" Target="../media/image3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png"/><Relationship Id="rId4" Type="http://schemas.openxmlformats.org/officeDocument/2006/relationships/image" Target="../media/image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8.png"/><Relationship Id="rId4" Type="http://schemas.openxmlformats.org/officeDocument/2006/relationships/image" Target="../media/image2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9.png"/><Relationship Id="rId4" Type="http://schemas.openxmlformats.org/officeDocument/2006/relationships/image" Target="../media/image2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2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1.png"/><Relationship Id="rId4" Type="http://schemas.openxmlformats.org/officeDocument/2006/relationships/image" Target="../media/image2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2.png"/><Relationship Id="rId4" Type="http://schemas.openxmlformats.org/officeDocument/2006/relationships/image" Target="../media/image2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4.png"/><Relationship Id="rId5" Type="http://schemas.openxmlformats.org/officeDocument/2006/relationships/image" Target="../media/image293.png"/><Relationship Id="rId4" Type="http://schemas.openxmlformats.org/officeDocument/2006/relationships/image" Target="../media/image2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png"/><Relationship Id="rId5" Type="http://schemas.openxmlformats.org/officeDocument/2006/relationships/image" Target="../media/image295.png"/><Relationship Id="rId4" Type="http://schemas.openxmlformats.org/officeDocument/2006/relationships/image" Target="../media/image2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7.png"/><Relationship Id="rId4" Type="http://schemas.openxmlformats.org/officeDocument/2006/relationships/image" Target="../media/image2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9.png"/><Relationship Id="rId5" Type="http://schemas.openxmlformats.org/officeDocument/2006/relationships/image" Target="../media/image298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.jpg"/><Relationship Id="rId4" Type="http://schemas.openxmlformats.org/officeDocument/2006/relationships/image" Target="../media/image4.jpeg"/><Relationship Id="rId9" Type="http://schemas.openxmlformats.org/officeDocument/2006/relationships/image" Target="../media/image8.wmf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4.jpeg"/><Relationship Id="rId7" Type="http://schemas.openxmlformats.org/officeDocument/2006/relationships/image" Target="../media/image302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5" Type="http://schemas.openxmlformats.org/officeDocument/2006/relationships/image" Target="../media/image300.png"/><Relationship Id="rId4" Type="http://schemas.openxmlformats.org/officeDocument/2006/relationships/image" Target="../media/image2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5" Type="http://schemas.openxmlformats.org/officeDocument/2006/relationships/image" Target="../media/image304.png"/><Relationship Id="rId4" Type="http://schemas.openxmlformats.org/officeDocument/2006/relationships/image" Target="../media/image2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6.png"/><Relationship Id="rId4" Type="http://schemas.openxmlformats.org/officeDocument/2006/relationships/image" Target="../media/image2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7.png"/><Relationship Id="rId4" Type="http://schemas.openxmlformats.org/officeDocument/2006/relationships/image" Target="../media/image2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png"/><Relationship Id="rId5" Type="http://schemas.openxmlformats.org/officeDocument/2006/relationships/image" Target="../media/image308.png"/><Relationship Id="rId4" Type="http://schemas.openxmlformats.org/officeDocument/2006/relationships/image" Target="../media/image2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310.png"/><Relationship Id="rId4" Type="http://schemas.openxmlformats.org/officeDocument/2006/relationships/image" Target="../media/image2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2.png"/><Relationship Id="rId4" Type="http://schemas.openxmlformats.org/officeDocument/2006/relationships/image" Target="../media/image2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png"/><Relationship Id="rId5" Type="http://schemas.openxmlformats.org/officeDocument/2006/relationships/image" Target="../media/image313.png"/><Relationship Id="rId4" Type="http://schemas.openxmlformats.org/officeDocument/2006/relationships/image" Target="../media/image2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17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png"/><Relationship Id="rId5" Type="http://schemas.openxmlformats.org/officeDocument/2006/relationships/image" Target="../media/image315.png"/><Relationship Id="rId4" Type="http://schemas.openxmlformats.org/officeDocument/2006/relationships/image" Target="../media/image2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8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9.png"/><Relationship Id="rId4" Type="http://schemas.openxmlformats.org/officeDocument/2006/relationships/image" Target="../media/image2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2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png"/><Relationship Id="rId5" Type="http://schemas.openxmlformats.org/officeDocument/2006/relationships/image" Target="../media/image321.png"/><Relationship Id="rId4" Type="http://schemas.openxmlformats.org/officeDocument/2006/relationships/image" Target="../media/image2.jp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3.png"/><Relationship Id="rId4" Type="http://schemas.openxmlformats.org/officeDocument/2006/relationships/image" Target="../media/image2.jp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4.png"/><Relationship Id="rId4" Type="http://schemas.openxmlformats.org/officeDocument/2006/relationships/image" Target="../media/image2.jp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5.png"/><Relationship Id="rId4" Type="http://schemas.openxmlformats.org/officeDocument/2006/relationships/image" Target="../media/image2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6.png"/><Relationship Id="rId4" Type="http://schemas.openxmlformats.org/officeDocument/2006/relationships/image" Target="../media/image2.jp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7.png"/><Relationship Id="rId4" Type="http://schemas.openxmlformats.org/officeDocument/2006/relationships/image" Target="../media/image2.jp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8.png"/><Relationship Id="rId4" Type="http://schemas.openxmlformats.org/officeDocument/2006/relationships/image" Target="../media/image2.jp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9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12.png"/><Relationship Id="rId4" Type="http://schemas.openxmlformats.org/officeDocument/2006/relationships/image" Target="../media/image2.jpg"/><Relationship Id="rId9" Type="http://schemas.openxmlformats.org/officeDocument/2006/relationships/image" Target="../media/image48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png"/><Relationship Id="rId3" Type="http://schemas.openxmlformats.org/officeDocument/2006/relationships/image" Target="../media/image4.jpeg"/><Relationship Id="rId7" Type="http://schemas.openxmlformats.org/officeDocument/2006/relationships/image" Target="../media/image33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5" Type="http://schemas.openxmlformats.org/officeDocument/2006/relationships/image" Target="../media/image330.png"/><Relationship Id="rId4" Type="http://schemas.openxmlformats.org/officeDocument/2006/relationships/image" Target="../media/image2.jp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4.png"/><Relationship Id="rId4" Type="http://schemas.openxmlformats.org/officeDocument/2006/relationships/image" Target="../media/image2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6.png"/><Relationship Id="rId5" Type="http://schemas.openxmlformats.org/officeDocument/2006/relationships/image" Target="../media/image335.png"/><Relationship Id="rId4" Type="http://schemas.openxmlformats.org/officeDocument/2006/relationships/image" Target="../media/image2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8.png"/><Relationship Id="rId5" Type="http://schemas.openxmlformats.org/officeDocument/2006/relationships/image" Target="../media/image337.png"/><Relationship Id="rId4" Type="http://schemas.openxmlformats.org/officeDocument/2006/relationships/image" Target="../media/image2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9.png"/><Relationship Id="rId4" Type="http://schemas.openxmlformats.org/officeDocument/2006/relationships/image" Target="../media/image2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5" Type="http://schemas.openxmlformats.org/officeDocument/2006/relationships/image" Target="../media/image340.png"/><Relationship Id="rId4" Type="http://schemas.openxmlformats.org/officeDocument/2006/relationships/image" Target="../media/image2.jp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2.png"/><Relationship Id="rId4" Type="http://schemas.openxmlformats.org/officeDocument/2006/relationships/image" Target="../media/image2.jp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3.png"/><Relationship Id="rId4" Type="http://schemas.openxmlformats.org/officeDocument/2006/relationships/image" Target="../media/image2.jp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4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jp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5.png"/><Relationship Id="rId4" Type="http://schemas.openxmlformats.org/officeDocument/2006/relationships/image" Target="../media/image2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7.png"/><Relationship Id="rId5" Type="http://schemas.openxmlformats.org/officeDocument/2006/relationships/image" Target="../media/image346.png"/><Relationship Id="rId4" Type="http://schemas.openxmlformats.org/officeDocument/2006/relationships/image" Target="../media/image2.jp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4.jpe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png"/><Relationship Id="rId5" Type="http://schemas.openxmlformats.org/officeDocument/2006/relationships/image" Target="../media/image348.png"/><Relationship Id="rId4" Type="http://schemas.openxmlformats.org/officeDocument/2006/relationships/image" Target="../media/image2.jp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54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png"/><Relationship Id="rId5" Type="http://schemas.openxmlformats.org/officeDocument/2006/relationships/image" Target="../media/image352.png"/><Relationship Id="rId4" Type="http://schemas.openxmlformats.org/officeDocument/2006/relationships/image" Target="../media/image2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6.png"/><Relationship Id="rId5" Type="http://schemas.openxmlformats.org/officeDocument/2006/relationships/image" Target="../media/image355.png"/><Relationship Id="rId4" Type="http://schemas.openxmlformats.org/officeDocument/2006/relationships/image" Target="../media/image2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59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8.png"/><Relationship Id="rId5" Type="http://schemas.openxmlformats.org/officeDocument/2006/relationships/image" Target="../media/image357.png"/><Relationship Id="rId4" Type="http://schemas.openxmlformats.org/officeDocument/2006/relationships/image" Target="../media/image2.jp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5" Type="http://schemas.openxmlformats.org/officeDocument/2006/relationships/image" Target="../media/image360.png"/><Relationship Id="rId4" Type="http://schemas.openxmlformats.org/officeDocument/2006/relationships/image" Target="../media/image2.jp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2.png"/><Relationship Id="rId4" Type="http://schemas.openxmlformats.org/officeDocument/2006/relationships/image" Target="../media/image2.jp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4.png"/><Relationship Id="rId5" Type="http://schemas.openxmlformats.org/officeDocument/2006/relationships/image" Target="../media/image363.png"/><Relationship Id="rId4" Type="http://schemas.openxmlformats.org/officeDocument/2006/relationships/image" Target="../media/image2.jp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6.png"/><Relationship Id="rId5" Type="http://schemas.openxmlformats.org/officeDocument/2006/relationships/image" Target="../media/image365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.jpg"/><Relationship Id="rId9" Type="http://schemas.openxmlformats.org/officeDocument/2006/relationships/image" Target="../media/image57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69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8.png"/><Relationship Id="rId5" Type="http://schemas.openxmlformats.org/officeDocument/2006/relationships/image" Target="../media/image367.png"/><Relationship Id="rId4" Type="http://schemas.openxmlformats.org/officeDocument/2006/relationships/image" Target="../media/image2.jp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0.png"/><Relationship Id="rId4" Type="http://schemas.openxmlformats.org/officeDocument/2006/relationships/image" Target="../media/image2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1.png"/><Relationship Id="rId4" Type="http://schemas.openxmlformats.org/officeDocument/2006/relationships/image" Target="../media/image2.jp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3.png"/><Relationship Id="rId5" Type="http://schemas.openxmlformats.org/officeDocument/2006/relationships/image" Target="../media/image2.jpg"/><Relationship Id="rId4" Type="http://schemas.openxmlformats.org/officeDocument/2006/relationships/image" Target="../media/image4.jpe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.png"/><Relationship Id="rId5" Type="http://schemas.openxmlformats.org/officeDocument/2006/relationships/image" Target="../media/image374.png"/><Relationship Id="rId4" Type="http://schemas.openxmlformats.org/officeDocument/2006/relationships/image" Target="../media/image2.jp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6.png"/><Relationship Id="rId4" Type="http://schemas.openxmlformats.org/officeDocument/2006/relationships/image" Target="../media/image2.jp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8.png"/><Relationship Id="rId5" Type="http://schemas.openxmlformats.org/officeDocument/2006/relationships/image" Target="../media/image377.png"/><Relationship Id="rId4" Type="http://schemas.openxmlformats.org/officeDocument/2006/relationships/image" Target="../media/image2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9.png"/><Relationship Id="rId4" Type="http://schemas.openxmlformats.org/officeDocument/2006/relationships/image" Target="../media/image2.jp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82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png"/><Relationship Id="rId5" Type="http://schemas.openxmlformats.org/officeDocument/2006/relationships/image" Target="../media/image380.png"/><Relationship Id="rId4" Type="http://schemas.openxmlformats.org/officeDocument/2006/relationships/image" Target="../media/image2.jp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4.png"/><Relationship Id="rId5" Type="http://schemas.openxmlformats.org/officeDocument/2006/relationships/image" Target="../media/image383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.jp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.png"/><Relationship Id="rId5" Type="http://schemas.openxmlformats.org/officeDocument/2006/relationships/image" Target="../media/image385.png"/><Relationship Id="rId4" Type="http://schemas.openxmlformats.org/officeDocument/2006/relationships/image" Target="../media/image2.jp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8.png"/><Relationship Id="rId5" Type="http://schemas.openxmlformats.org/officeDocument/2006/relationships/image" Target="../media/image387.png"/><Relationship Id="rId4" Type="http://schemas.openxmlformats.org/officeDocument/2006/relationships/image" Target="../media/image2.jp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9.png"/><Relationship Id="rId4" Type="http://schemas.openxmlformats.org/officeDocument/2006/relationships/image" Target="../media/image2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0.png"/><Relationship Id="rId4" Type="http://schemas.openxmlformats.org/officeDocument/2006/relationships/image" Target="../media/image2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7" Type="http://schemas.openxmlformats.org/officeDocument/2006/relationships/image" Target="../media/image392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.lecocq@ngyx.eu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4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2.jpg"/><Relationship Id="rId9" Type="http://schemas.openxmlformats.org/officeDocument/2006/relationships/image" Target="../media/image66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2.jp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2.jp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57.png"/><Relationship Id="rId5" Type="http://schemas.openxmlformats.org/officeDocument/2006/relationships/image" Target="../media/image2.jpg"/><Relationship Id="rId10" Type="http://schemas.openxmlformats.org/officeDocument/2006/relationships/image" Target="../media/image81.png"/><Relationship Id="rId4" Type="http://schemas.openxmlformats.org/officeDocument/2006/relationships/image" Target="../media/image4.jpe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4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4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2.jpg"/><Relationship Id="rId9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2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4.jpe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.jpeg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2.jpg"/><Relationship Id="rId9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4.jpe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2.jpg"/><Relationship Id="rId9" Type="http://schemas.openxmlformats.org/officeDocument/2006/relationships/image" Target="../media/image1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2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jpe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11" Type="http://schemas.openxmlformats.org/officeDocument/2006/relationships/image" Target="../media/image99.png"/><Relationship Id="rId5" Type="http://schemas.openxmlformats.org/officeDocument/2006/relationships/image" Target="../media/image151.png"/><Relationship Id="rId10" Type="http://schemas.openxmlformats.org/officeDocument/2006/relationships/image" Target="../media/image155.png"/><Relationship Id="rId4" Type="http://schemas.openxmlformats.org/officeDocument/2006/relationships/image" Target="../media/image2.jpg"/><Relationship Id="rId9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jpe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2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4.jpe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2.jpg"/><Relationship Id="rId9" Type="http://schemas.openxmlformats.org/officeDocument/2006/relationships/image" Target="../media/image10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2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4.jpe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2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4.jpe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2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4.jpe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2.jpg"/><Relationship Id="rId9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png"/><Relationship Id="rId4" Type="http://schemas.openxmlformats.org/officeDocument/2006/relationships/image" Target="../media/image2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4.jpe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image" Target="../media/image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4.jpeg"/><Relationship Id="rId7" Type="http://schemas.openxmlformats.org/officeDocument/2006/relationships/image" Target="../media/image21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.jpg"/><Relationship Id="rId9" Type="http://schemas.openxmlformats.org/officeDocument/2006/relationships/image" Target="../media/image12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4.jpe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jpg"/><Relationship Id="rId9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4.jpeg"/><Relationship Id="rId7" Type="http://schemas.openxmlformats.org/officeDocument/2006/relationships/image" Target="../media/image22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.jpg"/><Relationship Id="rId9" Type="http://schemas.openxmlformats.org/officeDocument/2006/relationships/image" Target="../media/image12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3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.jp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4.jpe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4" Type="http://schemas.openxmlformats.org/officeDocument/2006/relationships/image" Target="../media/image2.jp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4.jpeg"/><Relationship Id="rId7" Type="http://schemas.openxmlformats.org/officeDocument/2006/relationships/image" Target="../media/image24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7" Type="http://schemas.openxmlformats.org/officeDocument/2006/relationships/image" Target="../media/image22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.jpeg"/><Relationship Id="rId4" Type="http://schemas.openxmlformats.org/officeDocument/2006/relationships/image" Target="../media/image25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.png"/><Relationship Id="rId4" Type="http://schemas.openxmlformats.org/officeDocument/2006/relationships/image" Target="../media/image2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252.png"/><Relationship Id="rId4" Type="http://schemas.openxmlformats.org/officeDocument/2006/relationships/image" Target="../media/image2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253.png"/><Relationship Id="rId4" Type="http://schemas.openxmlformats.org/officeDocument/2006/relationships/image" Target="../media/image2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png"/><Relationship Id="rId5" Type="http://schemas.openxmlformats.org/officeDocument/2006/relationships/image" Target="../media/image254.png"/><Relationship Id="rId4" Type="http://schemas.openxmlformats.org/officeDocument/2006/relationships/image" Target="../media/image2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4" Type="http://schemas.openxmlformats.org/officeDocument/2006/relationships/image" Target="../media/image2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8.png"/><Relationship Id="rId4" Type="http://schemas.openxmlformats.org/officeDocument/2006/relationships/image" Target="../media/image2.jp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59.png"/><Relationship Id="rId7" Type="http://schemas.openxmlformats.org/officeDocument/2006/relationships/image" Target="../media/image26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.jpg"/><Relationship Id="rId4" Type="http://schemas.openxmlformats.org/officeDocument/2006/relationships/image" Target="../media/image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 Recherche d’Emploi »</a:t>
            </a:r>
            <a:endParaRPr lang="fr-BE" sz="36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7146708" cy="1752600"/>
          </a:xfrm>
        </p:spPr>
        <p:txBody>
          <a:bodyPr>
            <a:normAutofit/>
          </a:bodyPr>
          <a:lstStyle/>
          <a:p>
            <a:pPr algn="l"/>
            <a:r>
              <a:rPr lang="en-US" sz="2000" b="1" i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Eléments</a:t>
            </a:r>
            <a:r>
              <a:rPr lang="en-US" sz="20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divers </a:t>
            </a:r>
            <a:r>
              <a:rPr lang="en-US" sz="2000" b="1" i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liés</a:t>
            </a:r>
            <a:r>
              <a:rPr lang="en-US" sz="20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à la </a:t>
            </a:r>
            <a:r>
              <a:rPr lang="en-US" sz="2000" b="1" i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recherche</a:t>
            </a:r>
            <a:r>
              <a:rPr lang="en-US" sz="20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d’Emploi</a:t>
            </a:r>
            <a:r>
              <a:rPr lang="en-US" sz="20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créé</a:t>
            </a:r>
            <a:r>
              <a:rPr lang="en-US" sz="20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en </a:t>
            </a:r>
            <a:r>
              <a:rPr lang="en-US" sz="2000" b="1" i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Juin</a:t>
            </a:r>
            <a:r>
              <a:rPr lang="en-US" sz="20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2014)</a:t>
            </a:r>
            <a:endParaRPr lang="en-US" sz="20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60398" y="6206992"/>
            <a:ext cx="744420" cy="5575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28" y="23006"/>
            <a:ext cx="844825" cy="8332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1" y="6113580"/>
            <a:ext cx="365829" cy="7444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06" y="6113580"/>
            <a:ext cx="994594" cy="74442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13580"/>
            <a:ext cx="992560" cy="74442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13"/>
            <a:ext cx="866972" cy="83289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629809" y="6582582"/>
            <a:ext cx="25090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1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[Pierre LECOCQ]  WWW.NGYX.EU</a:t>
            </a:r>
            <a:endParaRPr lang="fr-BE" sz="11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6113579"/>
            <a:ext cx="1358389" cy="74442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53810" y="6117351"/>
            <a:ext cx="1559890" cy="744421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" y="3813"/>
            <a:ext cx="866972" cy="8524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046728" y="0"/>
            <a:ext cx="866972" cy="8524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 descr="C:\Users\user\AppData\Local\Microsoft\Windows\Temporary Internet Files\Content.IE5\DINMP47J\MC900434407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24" y="4725144"/>
            <a:ext cx="689757" cy="72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user\AppData\Local\Microsoft\Windows\Temporary Internet Files\Content.IE5\JZI3QMIY\MC900434375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76" y="4696551"/>
            <a:ext cx="792088" cy="74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user\AppData\Local\Microsoft\Windows\Temporary Internet Files\Content.IE5\5ZINM39N\MC900424466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20" y="4725144"/>
            <a:ext cx="830564" cy="7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70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140627 R&amp;D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StratiCELL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140627 R&amp;D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StratiCELL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(Online/Email)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7" y="234888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56" y="213285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023" y="314096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350100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28" y="355497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4481"/>
            <a:ext cx="7556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8376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141203 XPE Pharma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Data manager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141203 XPE Pharma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Data manager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24" y="2132856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28498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837" y="328498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64239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141203 Scientific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via SEC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141203 Scientific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via SEC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36" y="278092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8" y="191683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712" y="194742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6154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141209 PPD Project Manager Assistant Zaventem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141209 PPD Project Manager Assistant Zaventem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904" y="292494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323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141214 Resp. Projet GIGA PCR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141214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Resp. Projet GIGA PCR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r="50000" b="23209"/>
          <a:stretch/>
        </p:blipFill>
        <p:spPr bwMode="auto">
          <a:xfrm>
            <a:off x="5673080" y="1556792"/>
            <a:ext cx="3840000" cy="280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385048" y="4275560"/>
            <a:ext cx="4664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b="1" dirty="0"/>
              <a:t>Modalités de candidature : </a:t>
            </a:r>
          </a:p>
          <a:p>
            <a:r>
              <a:rPr lang="fr-BE" sz="1000" b="1" dirty="0"/>
              <a:t>Veuillez faire parvenir avant le 01 janvier 2015 votre CV et une lettre de motivation à info@lacar-mdx.com en indiquant en objet de votre envoi l'intitulé de l'offre.</a:t>
            </a:r>
          </a:p>
          <a:p>
            <a:r>
              <a:rPr lang="fr-BE" sz="1000" b="1" dirty="0"/>
              <a:t> </a:t>
            </a:r>
          </a:p>
          <a:p>
            <a:r>
              <a:rPr lang="fr-BE" sz="1000" b="1" dirty="0"/>
              <a:t>Nom de la personne : Responsable du recrutement </a:t>
            </a:r>
          </a:p>
          <a:p>
            <a:r>
              <a:rPr lang="fr-BE" sz="1000" b="1" dirty="0"/>
              <a:t>Adresse : avenue de l'hôpital , CHU GIGA 1 +3</a:t>
            </a:r>
          </a:p>
          <a:p>
            <a:r>
              <a:rPr lang="fr-BE" sz="1000" b="1" dirty="0"/>
              <a:t>4000  LIEGE</a:t>
            </a:r>
          </a:p>
          <a:p>
            <a:r>
              <a:rPr lang="fr-BE" sz="1000" b="1" dirty="0"/>
              <a:t> </a:t>
            </a:r>
          </a:p>
          <a:p>
            <a:r>
              <a:rPr lang="fr-BE" sz="1000" b="1" dirty="0"/>
              <a:t>E-mail : info@lacar-mdx.com </a:t>
            </a:r>
          </a:p>
          <a:p>
            <a:r>
              <a:rPr lang="fr-BE" sz="1000" b="1" dirty="0"/>
              <a:t>URL : www.lacar-mdx.com </a:t>
            </a:r>
          </a:p>
          <a:p>
            <a:endParaRPr lang="fr-FR" sz="10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17619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13894" r="49689" b="5488"/>
          <a:stretch/>
        </p:blipFill>
        <p:spPr bwMode="auto">
          <a:xfrm>
            <a:off x="644056" y="1793152"/>
            <a:ext cx="4740992" cy="471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674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141214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Pending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 r="48264"/>
          <a:stretch/>
        </p:blipFill>
        <p:spPr bwMode="auto">
          <a:xfrm>
            <a:off x="26598" y="1988840"/>
            <a:ext cx="4854393" cy="458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0" r="48551" b="11634"/>
          <a:stretch/>
        </p:blipFill>
        <p:spPr bwMode="auto">
          <a:xfrm>
            <a:off x="4941230" y="1412775"/>
            <a:ext cx="4620282" cy="38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941230" y="4365104"/>
            <a:ext cx="4968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900" b="1" dirty="0"/>
              <a:t>Modalités de candidature : </a:t>
            </a:r>
          </a:p>
          <a:p>
            <a:r>
              <a:rPr lang="fr-BE" sz="900" b="1" dirty="0"/>
              <a:t>Curriculum vitae ET copie du diplôme pour le 31 décembre par mail OU voie postale ordinaire</a:t>
            </a:r>
          </a:p>
          <a:p>
            <a:r>
              <a:rPr lang="fr-BE" sz="900" b="1" dirty="0"/>
              <a:t> </a:t>
            </a:r>
          </a:p>
          <a:p>
            <a:r>
              <a:rPr lang="fr-BE" sz="900" b="1" dirty="0"/>
              <a:t>Nom de l'entreprise : </a:t>
            </a:r>
            <a:r>
              <a:rPr lang="fr-BE" sz="900" b="1" dirty="0" err="1"/>
              <a:t>ISSeP</a:t>
            </a:r>
            <a:r>
              <a:rPr lang="fr-BE" sz="900" b="1" dirty="0"/>
              <a:t> </a:t>
            </a:r>
          </a:p>
          <a:p>
            <a:r>
              <a:rPr lang="fr-BE" sz="900" b="1" dirty="0"/>
              <a:t>Nom de la personne : Mme Laurence </a:t>
            </a:r>
            <a:r>
              <a:rPr lang="fr-BE" sz="900" b="1" dirty="0" err="1"/>
              <a:t>Haouche</a:t>
            </a:r>
            <a:r>
              <a:rPr lang="fr-BE" sz="900" b="1" dirty="0"/>
              <a:t> (Responsable direction Colfontaine) </a:t>
            </a:r>
          </a:p>
          <a:p>
            <a:r>
              <a:rPr lang="fr-BE" sz="900" b="1" dirty="0"/>
              <a:t>Adresse : Rue du Chéra 200</a:t>
            </a:r>
          </a:p>
          <a:p>
            <a:r>
              <a:rPr lang="fr-BE" sz="900" b="1" dirty="0"/>
              <a:t>4000  LIEGE</a:t>
            </a:r>
          </a:p>
          <a:p>
            <a:r>
              <a:rPr lang="fr-BE" sz="900" b="1" dirty="0"/>
              <a:t> </a:t>
            </a:r>
          </a:p>
          <a:p>
            <a:r>
              <a:rPr lang="fr-BE" sz="900" b="1" dirty="0"/>
              <a:t>Téléphone(s) : Bureau  :  065/610827</a:t>
            </a:r>
          </a:p>
          <a:p>
            <a:r>
              <a:rPr lang="fr-BE" sz="900" b="1" dirty="0"/>
              <a:t> </a:t>
            </a:r>
          </a:p>
          <a:p>
            <a:r>
              <a:rPr lang="fr-BE" sz="900" b="1" dirty="0"/>
              <a:t>E-mail : d.basseil@issep.be </a:t>
            </a:r>
          </a:p>
          <a:p>
            <a:r>
              <a:rPr lang="fr-BE" sz="900" b="1" dirty="0"/>
              <a:t>URL : www.issep.be </a:t>
            </a:r>
          </a:p>
          <a:p>
            <a:endParaRPr lang="fr-FR" sz="900" b="1" dirty="0"/>
          </a:p>
        </p:txBody>
      </p:sp>
    </p:spTree>
    <p:extLst>
      <p:ext uri="{BB962C8B-B14F-4D97-AF65-F5344CB8AC3E}">
        <p14:creationId xmlns:p14="http://schemas.microsoft.com/office/powerpoint/2010/main" val="29377591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141218 Cadre Scientifique Iris-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via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Actiris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141218 Cadre Scientifique Iris-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via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Actiris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05" y="227687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3426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141228 Scientific Expert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Eumedica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141228 Scientific Expert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Eumedica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44" y="256490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9965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141228 CSV Project Manager via IT Job Board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141228 CSV Project Manager via IT Job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00" y="191683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9735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141228 Pfizer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Advisor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141228 Pfizer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Advisor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2149655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3460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150107 ???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150107 ???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00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98" y="270884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96" y="285293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316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0" y="242088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98" y="198884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140627 QA Complaint Handler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Pauwels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140627 QA Complaint Handler Pauwels (Monster Online)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36" y="342884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6251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150108 GSK via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Randstadt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Project manager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150108 GSK via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Randstadt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Project manager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2132856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6081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150125 Enseignement Rochefort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150125 Enseignement Rochefort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06683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150131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Iteos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Therapeutics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(plusieurs propositions)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150131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Iteos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Therapeutics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(plusieurs propositions)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70296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150203 Team Leader at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Euroscreen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150203 Team Leader at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Euroscreen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191683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1370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150205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Ulg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Giga Scientifique de labo.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150205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Ulg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Giga Scientifique de labo.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6204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150216 INSTITUT MARIE-THERESE (Maths 11H AESI)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150216 INSTITUT MARIE-THERESE (Maths 11H AESI)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00" y="191683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0576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150223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Actiris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/Ingénieur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BioMol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150223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Actiris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/Ingénieur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BioMol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035" y="2225799"/>
            <a:ext cx="6864196" cy="386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20525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150304 éducation scientifique et technologique IPES Seilles Andenne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150304 éducation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scientifique et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technologique IPES Seilles Andenne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88" y="2132856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04686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150304 SGS Wavre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150304 SGS Wavre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00" y="1844824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1175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150307 VIB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Bioinformatics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Specialist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150307 VIB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Specialist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80" y="1772816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762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57" y="240249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140627 R&amp;D Project Leader 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Select 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140627 R&amp;D Project Leader Select (Monster Online + Inscription Select)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80" y="285293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107" y="321297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328498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user\AppData\Local\Microsoft\Windows\Temporary Internet Files\Content.IE5\DINMP47J\MC900434407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0" y="5769170"/>
            <a:ext cx="755761" cy="79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69729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150311 VIB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specialist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150311 VIB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specialist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1844824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84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80" y="2181261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48" y="227687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9567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150316 Resp. Service Labo. SWDE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150316 Resp. Service Labo. SWDE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84" y="1844824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728" y="2013501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64098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150316 AR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Ouffet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Remplacement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150316 AR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Ouffet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Remplacement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227687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65568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126876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46529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150326 Volant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Bxl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Biologie Biotech.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150326 Volant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Bxl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Biologie Biotech.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191683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91" y="234888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9267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150327 Enseignant Bio Namur ASTY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150327 Enseignant Bio Namur ASTY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234888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92764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150330 SWDE Divers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150330 SWDE Divers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912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150402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Materialise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Heverlee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150402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Materialise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Heverlee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0" y="242088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58434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150407 GSK Expert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150407 GSK Expert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4149080"/>
            <a:ext cx="4607659" cy="259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083" y="3499972"/>
            <a:ext cx="5164157" cy="29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382" y="1844824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2433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nn-NO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150409 Internal Audit Data Analyst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150409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Audit Data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Analyst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2132856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943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140627 Emploi Enseignement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Provincial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140627 Emploi Enseignement Provincial (Email)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7" y="619919"/>
            <a:ext cx="12065241" cy="678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60" y="227687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4" y="5733256"/>
            <a:ext cx="8350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7817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150417 Project Manager Pharma IT Job 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150417 Project Manager Pharma IT Job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16179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150417 Data Manager ISP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150417 Data Manager ISP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39043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150422 Science Project Officer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Eurpean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Schoolnet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150422 Science Project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Officer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Eurpean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Schoolnet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2017404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2492896"/>
            <a:ext cx="4655664" cy="261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6498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150430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Bioinformaticien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ISP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582400" y="1556792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150430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Bioinformaticien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ISP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03429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150501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Phacobel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Tinlot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Product Manager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150501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Phacobel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Tinlot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Product Manager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2132856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60082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150505 UCL Agro Alimentaire / Biotech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150505 UCL Agro Alimentaire / Biotech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227687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02232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150505 UCL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Assitant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Biologie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150505 UCL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Assitant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Biologie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82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68706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150505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Eneignement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Bio AESS Saint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Sepulcre</a:t>
            </a:r>
            <a:r>
              <a:rPr lang="fr-BE" sz="32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Liège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150505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Eneignement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Bio AESS Saint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Sepulcre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Liège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20967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150507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Parexel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Observational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Researcg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Specialist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150507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Parexel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Observational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Researcg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Specialist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51458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150508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Test-Achats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candidature spontanée.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150508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Test-Achats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candidature spontanée.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216000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84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140628 Attaché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medico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-scientifique ULB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140628 Attaché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medico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-scientifique ULB (Online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Indeed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91" y="196113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60" y="3399483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10" y="227687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57" y="3440069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83" y="3424839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9" y="5445224"/>
            <a:ext cx="6889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18124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150522 GSK (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R&amp;D) et Kelly(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Labs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150522 GSK (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R&amp;D)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Kelly(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Labs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" y="234888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0" y="-171450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82" y="220486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8498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00" y="285293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88945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Autofit/>
          </a:bodyPr>
          <a:lstStyle/>
          <a:p>
            <a:r>
              <a:rPr lang="fr-BE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150521 Interviews (BXL) Altran (Pierret Chantal) &amp; </a:t>
            </a:r>
            <a:r>
              <a:rPr lang="fr-BE" sz="20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SteepConsult</a:t>
            </a:r>
            <a:r>
              <a:rPr lang="fr-BE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NV/SA (Clara </a:t>
            </a:r>
            <a:r>
              <a:rPr lang="fr-BE" sz="20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Heuts</a:t>
            </a:r>
            <a:r>
              <a:rPr lang="fr-BE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)et email ARROBA (Eva </a:t>
            </a:r>
            <a:r>
              <a:rPr lang="fr-BE" sz="20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Grad</a:t>
            </a:r>
            <a:r>
              <a:rPr lang="fr-BE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150521 Interviews (BXL) Altran (Pierret Chantal) &amp;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SteepConsult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NV/SA (Clara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Heuts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)et email ARROBA (Eva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Grad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306896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19645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150527 Medical Affairs Manager  GSK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150527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Affairs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Manager  GSK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1844824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99916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150527 IDDI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Candiature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Spontanée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150527 IDDI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Candiature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Spontanée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431932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19941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150527 Contact Aline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Mathey</a:t>
            </a:r>
            <a:r>
              <a:rPr lang="fr-BE" sz="32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&lt;aline@clearsource.eu&gt;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150527 Contact Aline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Mathey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&lt;aline@clearsource.eu&gt;</a:t>
            </a:r>
          </a:p>
        </p:txBody>
      </p:sp>
    </p:spTree>
    <p:extLst>
      <p:ext uri="{BB962C8B-B14F-4D97-AF65-F5344CB8AC3E}">
        <p14:creationId xmlns:p14="http://schemas.microsoft.com/office/powerpoint/2010/main" val="251757067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150601 LLN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manager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150601 LLN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manager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191683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13683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150603 GSK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Manager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150603 GSK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Manager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227687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083" y="234888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89502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150608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Medecins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Monde. Directeur assistant mission belge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150608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Medecins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 Monde. Directeur assistant mission belge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2188761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38099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150615 CTG Invitation / Interview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150615 CTG Invitation / Interview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21429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3111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150616 Cadre Scientifique Erasme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150616 Cadre Scientifique Erasme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887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140628 CRA at GSK via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Valesta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140628 CRA at GSK via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Valesta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(Online)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176" y="204803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59" y="206084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96" y="357301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17" y="342900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07923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150617 General Manager Biotech via Huxley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150617 General Manager Biotech via Huxley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2148139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06912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150618 Program Manager via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Ranstad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150618 Program Manager via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Ranstad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46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2077471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1865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0618 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Senior Scientific Officer 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EEC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150618 Senior Scientific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Officer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EEC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48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32969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150620 RD Technical leader Quality Assistance.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150620 RD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Technical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leader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Assistance.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21440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84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42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11990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150628 Head Data Sciences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Careerbuilder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150628 Head Data Sciences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Careerbuilder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00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62052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150716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Bioinformaticist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Biocartis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150716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Bioinformaticist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Biocartis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2132856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56" y="2132856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09534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150719 R&amp;D Project Leader Biotech Liège via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Profilgroup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150719 R&amp;D Project Leader Biotech Liège via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Profilgroup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00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083" y="2011295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9790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150719 Chef de Projet Environnement chez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Sertius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C.V.B.A.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150719 Chef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Projet Environnement chez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Sertius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C.V.B.A.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191683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7802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150719 2015/data001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Global Service Center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Responsible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150719 2015/data001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Global Service Center Data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Responsible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083" y="2132856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2132856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71480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150719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Diagenode:Product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Manager for the Epigenetics division.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150719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Diagenode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Product </a:t>
            </a:r>
            <a:r>
              <a:rPr 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Manager for the Epigenetics division.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191683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348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140701 Public Health Researcher 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Euraxess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140701 Public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Researcher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(Email /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Euraxess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9" y="213285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72" y="220486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328498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02" y="213285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7" y="5733256"/>
            <a:ext cx="6889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01773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150719 Attaché Scientifique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Univ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Namur.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150719 Attaché Scientifique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Univ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Namur.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82" y="211056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80" y="2204864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68818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150721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Data Manager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Valesta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150721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Data Manager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Valesta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24" y="216000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55160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150724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Science Liaison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150724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Science Liaison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28" y="191683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33331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90872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150730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r&amp;D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Lead.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Immunodiagnostics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(www.idsplc.com)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150730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r&amp;D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Proj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Lead.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Immunodiagnostics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(www.idsplc.com)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1772816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59282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150706 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Submission Consultant for GSK via Michael Bailey Ass.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150706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Submission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Consultant for GSK via Michael Bailey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2204864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56" y="2229739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08173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1507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150807 Bone Therapeutics Spontaneous Application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150807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Bone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Therapeutics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Spontaneous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Application.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44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12058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150810 UCB Project Manager New Solutions Neurology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150810 UCB Project Manager New Solutions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Neurology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32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2019764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48709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150812 Junior CRA Wavre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150812 Junior CRA Wavre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00" y="2134793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55783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150821 BIG (Breast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Int.Group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Molecular Geneticist - Cancer Research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150821 BIG (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Breast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Int.Group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Molecular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Geneticist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Cancer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2072446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48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04778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150831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&amp; Viral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GSK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150831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&amp; Viral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GSK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84" y="2132856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251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140701 Project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Coordinator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(Harvey Nash)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140701 Project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Coordinator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(Online Harvey Nash)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9" y="209403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6" y="198884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736" y="314096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00" y="270892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88446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150902 ALCIMED Life Sciences Consultant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150902 ALCIMED Life Sciences Consultant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93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84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28618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150903 SENIOR MANAGER DRUG DEVELOPMENT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NonStop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-Recruitment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150903 SENIOR MANAGER DRUG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DEVELOPMENT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NonStop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-Recruitment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66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80" y="2132856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87279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150923 Prof. Science et Technologie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Flône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150923 Prof. Science et Technologie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Flône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17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28106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150924 BIG Researcher Breast Cancer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150924 BIG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Researcher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Breast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Cancer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96730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1988839"/>
            <a:ext cx="7681912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150924 MEDPACE Project Manager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150924 MEDPACE Project Manager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p.lecocq@ngyx.eu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usual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pwd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1916832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33839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15770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38235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1325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05252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06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140703-140713 incl. : Holiday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140703-100714 Holiday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2060848"/>
            <a:ext cx="22955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32" y="2060848"/>
            <a:ext cx="20288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5" y="3789039"/>
            <a:ext cx="22955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123" y="3786919"/>
            <a:ext cx="2117790" cy="158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96" y="2050649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09" y="4060501"/>
            <a:ext cx="2619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51807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4846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35709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17061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73672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1509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420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140714 VDD Expert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Bioinformatician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140714 VDD Expert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Bioinformatician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(Monster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GSK WEB site)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68" y="213285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047" y="349162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349162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656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140625 Pauwels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Consulting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140625 Pauwels Consulting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76" y="256490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6"/>
            <a:ext cx="6889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769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140715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Biorepository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140715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Biorepository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Manager (Online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Forem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ANTHE pour B&amp;C Group)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4928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60" y="256490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880" y="321297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" y="5696894"/>
            <a:ext cx="7556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724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68" y="191683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140715 Cadre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Scientifique - Laboratoire de Microbiologie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moléculaire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140715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Cadre Scientifique - Laboratoire de Microbiologie moléculaire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(Online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Hopital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Erasme)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421" y="357301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357301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45" y="2787203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9" y="24928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288000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7" y="5733256"/>
            <a:ext cx="6889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087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140716 Dossier Candidature Enseignement Catholique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140716 Dossier Candidature Enseignement Catholique (Online)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8" y="24928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84" y="314096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400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140716 Emails Secondaire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Cath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Huy-Waremme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140716 Emails Secondaire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Cath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Huy-Waremme (Outlook)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39" y="234888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48" y="350100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706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140717  Product Manager Advanced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557617" y="1628800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140717  Product Manager Advanced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80" y="205872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8" y="256490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68" y="350100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530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140717 Fin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Enseig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Cat. Secondaire Liège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140717 Fin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Enseig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Cat. Secondaire Liège (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emails)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2204864"/>
            <a:ext cx="7056784" cy="39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831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140718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Ens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Catholique Secondaire (Lux/Nam) et Supérieur (Lie/Lux/Nam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140718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Catholique Secondaire (Lux/Nam) et Supérieur (Lie/Lux/Nam) (Outlook Emails)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42088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88" y="342900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335699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6"/>
            <a:ext cx="8350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242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140720 Enseignement Off. + Divers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LieNamLux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Suite et fin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140720 Enseignement Off. + Divers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LieNamLux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Suite et fin (Outlook emails)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17" y="24928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96" y="2492499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982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140722 SPW: Gestionnaires Administratifs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Namur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140722 SPW: Gestionnaires Administratifs Namur (via Email)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852936"/>
            <a:ext cx="64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865" y="2276872"/>
            <a:ext cx="64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96" y="321293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9" y="5517232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25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140722 Scientific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coordinator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Euroscreen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140722 Scientific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coordinator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Euroscreen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(Email)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70" y="206084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84" y="306896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986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140625: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Cistim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Leuven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140625: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Cistim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Leuven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2492896"/>
            <a:ext cx="6048672" cy="340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5" y="5661248"/>
            <a:ext cx="7556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817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140722 Professeur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l'enseignement supérieur non universitaire de cours généraux (Biologie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140722 Professeur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l'enseignement supérieur non universitaire de cours généraux (Biologie)  (221310512)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83" y="342900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56490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539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140724 Project Coordinator (south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Brxl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via IT Job)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140724 Project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Coordinator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south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Brxl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via IT Job)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18" y="299695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68" y="306896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08" y="227687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365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140725 Enseignement Communal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Liégeois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140725 Enseignement Communal Liégeois (site WEB)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332" y="2420888"/>
            <a:ext cx="601666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592" y="2348880"/>
            <a:ext cx="5696348" cy="320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170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140725 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Consultant with knowledge in data sheet 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validation (GSK)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140725 </a:t>
            </a:r>
            <a:r>
              <a:rPr 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Consultant with knowledge in data sheet </a:t>
            </a:r>
            <a:r>
              <a:rPr 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validation (GSK)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198884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28" y="263691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99" y="321297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623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140729 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Leader (Biodiversity Expert) - “Biodiversity for Life” (B4Life)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140729 </a:t>
            </a:r>
            <a:r>
              <a:rPr 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Leader (Biodiversity Expert) - “Biodiversity for Life” (B4Life) 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40" y="24928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357301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37" y="2145245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0" y="-171450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821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140730 Ecoles Ville de Liège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140730 Ecoles Ville de Liège (via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outlook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17" y="234888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2060848"/>
            <a:ext cx="8216344" cy="462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40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140806 Junior Data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Managment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Assistant (LLN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140806 Junior Data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Managment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Assistant (LLN)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60" y="213285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15" y="1092797"/>
            <a:ext cx="8584985" cy="482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08" y="148478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5555932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661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140806 ASSOCIE EN RECHERCHE CLINIQUE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140806 ASSOCIE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RECHERCHE CLINIQUE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3" y="270892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228" y="227687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60" y="328498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72" y="288000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5555932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611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140811 Inscription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Actiris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140811 Inscription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Actiris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2060848"/>
            <a:ext cx="7620467" cy="42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213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140722 Professeur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sciences en immersion Dinant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140811 Professeur de sciences en immersion Dinant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2884589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191" y="2420888"/>
            <a:ext cx="64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410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140625: Université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Namur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140625: Université Namur (divers postes doctorant;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ecrite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/ dossier)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66" y="2564904"/>
            <a:ext cx="64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" y="5517232"/>
            <a:ext cx="7556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2623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140811 Emploi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Ecole Communauté Française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140811 Emploi – Ecole Communauté Française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72" y="299695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917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140814 Professeur de Sciences et Technologie (h/f) -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AESI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140814 Professeur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Sciences et Technologie (h/f) -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AESI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28" y="227687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8" y="256490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261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140815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Rédateur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Scientifique 4Clinics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140815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Rédateur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Scientifique 4Clinics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83" y="263691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8" y="263691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275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140818 "Project Manager (Senior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)« 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140818</a:t>
            </a:r>
            <a:r>
              <a:rPr 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"Project Manager (Senior)" </a:t>
            </a:r>
            <a:r>
              <a:rPr 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position via Kelly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91" y="234888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87" y="242088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" y="5661247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2073084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775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140819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professeur de sciences en immersion anglaise (Collège St Louis Liège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140819 professeur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sciences en immersion anglaise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(Collège St Louis Liège)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4928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41" y="299695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:\Users\user\AppData\Local\Microsoft\Windows\Temporary Internet Files\Content.IE5\5ZINM39N\MC900424466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5" y="5661248"/>
            <a:ext cx="830564" cy="7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5643803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728" y="3514343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593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140819 Test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Wallangues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140819 Test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Wallangues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(premier test avant de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émarrer les cours)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24" y="350100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88" y="170080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41" y="315528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04" y="299695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48" y="270892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12" y="1017410"/>
            <a:ext cx="96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220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140820 Réserve recrutement Ville de Namur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140820 Réserve recrutement Ville de Namur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2094119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52" y="263691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632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140820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OncoDNA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candidature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Spontanée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140820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OncoDNA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candidature Spontanée.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2060848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28" y="3463145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0779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140821 PROFESSEUR AESS SCIENCES / MATHEMATIQUES (H/F) (Ciney)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140821 PROFESSEUR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AESS SCIENCES / MATHEMATIQUES (H/F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(Ciney)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82" y="2548530"/>
            <a:ext cx="6813010" cy="383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24928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580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140823 Data Manager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Biogen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IDEC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140823 Data Manager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Biogen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IDEC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12" y="210733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13285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37" y="342900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5" y="5516912"/>
            <a:ext cx="8350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17" y="2994319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37" y="3440197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5643803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330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140617 Scientific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Adviser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IMA Europe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140617 Scientific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Adviser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IMA Europe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(via email)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234888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user\AppData\Local\Microsoft\Windows\Temporary Internet Files\Content.IE5\DINMP47J\MC900434407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38" y="5447635"/>
            <a:ext cx="689757" cy="72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8324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140825 Collège Saint Bar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140825 Collège Saint Bar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8897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140826 Project Manager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Anatomo-Patho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Imagerie Erasme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140826 Project Manager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Anatomo-Patho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Imagerie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Erasme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Lonneux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Christine &lt;Christine.Lonneux@erasme.ulb.ac.be&gt;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00" y="234888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736" y="328498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60" y="263691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5" y="5516912"/>
            <a:ext cx="8350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888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49383" y="6360075"/>
            <a:ext cx="2311400" cy="365125"/>
          </a:xfrm>
        </p:spPr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140826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eTMF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Manager GSK via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Strands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Cons. (M Saintmard)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140826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eTMF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Manager GSK via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Strands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Cons. (M Saintmard)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0"/>
            <a:ext cx="9807844" cy="55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64" y="342900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20" y="328498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52" y="3735877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:\Users\user\AppData\Local\Microsoft\Windows\Temporary Internet Files\Content.IE5\5ZINM39N\MC900424466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9" y="5661248"/>
            <a:ext cx="830564" cy="7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352600" y="5949280"/>
            <a:ext cx="4762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RDV GSK 13/10 13h (12H30 avec </a:t>
            </a:r>
            <a:r>
              <a:rPr lang="en-US" b="1" dirty="0" err="1" smtClean="0"/>
              <a:t>mathieu</a:t>
            </a:r>
            <a:r>
              <a:rPr lang="en-US" b="1" dirty="0" smtClean="0"/>
              <a:t>)</a:t>
            </a:r>
          </a:p>
          <a:p>
            <a:r>
              <a:rPr lang="en-US" b="1" dirty="0" smtClean="0"/>
              <a:t>Super </a:t>
            </a:r>
            <a:r>
              <a:rPr lang="en-US" b="1" dirty="0" err="1" smtClean="0"/>
              <a:t>bien</a:t>
            </a:r>
            <a:r>
              <a:rPr lang="en-US" b="1" dirty="0" smtClean="0"/>
              <a:t> passé…(</a:t>
            </a:r>
            <a:r>
              <a:rPr lang="en-US" b="1" dirty="0" err="1" smtClean="0"/>
              <a:t>Reuten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218861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140827 Enseignant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secondaire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inférieur (Chimie)  (221210109) Collège St Martin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140827 Enseignant de cours généraux dans l'enseignement secondaire inférieur (Chimie)  (221210109)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Collège St Martin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41" y="270892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66" y="267962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4649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140827 Enseignant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secondaire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supérieur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Institut St Michel Verviers (Sciences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appliquées)  (221221908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140827 Enseignant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dans le secteur des Sciences appliquées dans l'enseignement secondaire supérieur (Sciences appliquées)  (221221908)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" y="24928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904" y="256490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56" y="335699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9" y="5583041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4658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140827 Enseignant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secondaire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inférieur  (2212101)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Godinne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140827 Enseignant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cours généraux dans l'enseignement secondaire inférieur  (2212101)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Godinne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82" y="256490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8" y="278092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0207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</a:t>
            </a:fld>
            <a:endParaRPr lang="fr-BE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140828 Enseignant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secondaire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inférieur  (2212101) Don Bosco Huy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140828 Enseignant de cours généraux dans l'enseignement secondaire inférieur  (2212101)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Don Bosco Huy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687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83" y="24928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7839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140828 Enseignant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secondaire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inférieur (Techniques sciences)  (221220901)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Laurent Waremme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140828 Enseignant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dans le secteur des Sciences appliquées dans l'enseignement secondaire inférieur (Techniques sciences)  (221220901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Institut St Laurent Waremme 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9" y="321297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47" y="306896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92" y="350100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9" y="5583041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4523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140828 Enseignant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secondaire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supérieur (Physique)  (221210224) Maria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Goretti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Liège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140828 Enseignant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cours généraux dans l'enseignement secondaire supérieur (Physique)  (221210224)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Maria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Goretti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Liège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306896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36" y="308343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3105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140828 Enseignant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secondaire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inférieur (Chimie)  (221210109) St Joseph Ciney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140828 Enseignant de cours généraux dans l'enseignement secondaire inférieur (Chimie)  (221210109)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 Joseph Ciney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8" y="278092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82" y="278092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440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sz="1100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sz="1100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z="1100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sz="1100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sz="1100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fld>
            <a:endParaRPr lang="fr-BE" sz="11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140618 Candidature PhD KU Leuven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140618 (via web site KUL):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Candidature PhD KU Leuven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" y="5616899"/>
            <a:ext cx="7556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36" y="24928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88" y="234888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448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140829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Enseignant secondaire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inférieur (Biologie)  (221210118)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Croix Notre Dame Hannut.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140829 Enseignant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cours généraux dans l'enseignement secondaire inférieur (Biologie)  (221210118)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 Croix Notre Dame Hannut.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2" y="321297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204" y="314096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1140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140902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Assistance Charleroi/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Dontiennes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Divers postes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140902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Assistance Charleroi/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Dontiennes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Divers postes.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24" y="306896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213285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20" y="306896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234888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5555932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2873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140902 Courrier Enseignement Province De Liège (fiche)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140902 Courrier Enseignement Province De Liège (fiche)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2204864"/>
            <a:ext cx="691276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704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</a:t>
            </a:r>
            <a:r>
              <a:rPr lang="fr-BE" b="1" i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Confidential</a:t>
            </a:r>
            <a:endParaRPr lang="fr-BE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140903 CONTROLEUR DE QUALITE EN BIOTECHNOLOGIE (H/F)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Diagenode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140903 CONTROLEUR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QUALITE EN BIOTECHNOLOGIE (H/F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Diagenode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56490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36" y="278092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36" y="335699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60" y="321297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0685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140906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Informatica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Master Data Management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Mielabelo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140906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Informatica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Master Data Management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Mielabelo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via Monster.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91" y="288000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32" y="263691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88" y="285293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3201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140910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Bioinformaticien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senior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WIV-ISP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140910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Bioinformaticien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senior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WIV-ISP-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Emploi statutaire (14/WIS 01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46" y="278092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8" y="256490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328498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445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140911 Enseignant Sciences AR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esneux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(via N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Hombrouchx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Mme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Lincé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140911 Enseignant Sciences AR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esneux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(via N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Hombrouchx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Mme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Lincé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+ Contact Téléphonique…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Pending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Désigné.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86" y="270892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5537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140911 Contact (phone) consultant CVO Europe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140911 Contact (phone) consultant CVO Europe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80" y="270892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3941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140914 Candidature Spontanée ACFF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140914 Candidature Spontanée ACFF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4" y="2060848"/>
            <a:ext cx="7473080" cy="4199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086" y="289753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64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140915 Contact Téléphonique / Entrevue (140916) St Jacques Liège Enseignant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Informatique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140915 Contact Téléphonique / Entrevue (140916) St Jacques Liège Enseignant Informatique.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44488" y="2961818"/>
            <a:ext cx="878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Entrevue</a:t>
            </a:r>
            <a:r>
              <a:rPr lang="en-US" dirty="0" smtClean="0"/>
              <a:t> avec Monsieur Sylvain </a:t>
            </a:r>
            <a:r>
              <a:rPr lang="en-US" dirty="0" err="1" smtClean="0"/>
              <a:t>Gulpen</a:t>
            </a:r>
            <a:r>
              <a:rPr lang="en-US" dirty="0" smtClean="0"/>
              <a:t> et </a:t>
            </a:r>
            <a:r>
              <a:rPr lang="en-US" dirty="0" err="1" smtClean="0"/>
              <a:t>madame</a:t>
            </a:r>
            <a:r>
              <a:rPr lang="en-US" dirty="0" smtClean="0"/>
              <a:t> la </a:t>
            </a:r>
            <a:r>
              <a:rPr lang="en-US" dirty="0" err="1" smtClean="0"/>
              <a:t>directrice</a:t>
            </a:r>
            <a:r>
              <a:rPr lang="en-US" dirty="0" smtClean="0"/>
              <a:t>, rue </a:t>
            </a:r>
            <a:r>
              <a:rPr lang="en-US" dirty="0" err="1" smtClean="0"/>
              <a:t>d’Archis</a:t>
            </a:r>
            <a:r>
              <a:rPr lang="en-US" dirty="0" smtClean="0"/>
              <a:t> Liège.</a:t>
            </a:r>
          </a:p>
          <a:p>
            <a:r>
              <a:rPr lang="en-US" dirty="0" smtClean="0"/>
              <a:t>4/20 </a:t>
            </a:r>
            <a:r>
              <a:rPr lang="en-US" dirty="0" err="1" smtClean="0"/>
              <a:t>dans</a:t>
            </a:r>
            <a:r>
              <a:rPr lang="en-US" dirty="0" smtClean="0"/>
              <a:t> le DS (</a:t>
            </a:r>
            <a:r>
              <a:rPr lang="en-US" dirty="0" err="1" smtClean="0"/>
              <a:t>Jeudi</a:t>
            </a:r>
            <a:r>
              <a:rPr lang="en-US" dirty="0" smtClean="0"/>
              <a:t> 1,2,5 et 6) OK </a:t>
            </a:r>
            <a:r>
              <a:rPr lang="en-US" dirty="0" err="1" smtClean="0"/>
              <a:t>Agrégation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8" y="5517232"/>
            <a:ext cx="8350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00" y="5517232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337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140625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Biodiversity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Platform (Online)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850" y="6492875"/>
            <a:ext cx="2311400" cy="365125"/>
          </a:xfrm>
        </p:spPr>
        <p:txBody>
          <a:bodyPr/>
          <a:lstStyle/>
          <a:p>
            <a:fld id="{166C76D8-CD6F-43C9-9273-0BFA35E08A97}" type="datetime2">
              <a:rPr lang="fr-BE" sz="1100" b="1" i="1" smtClean="0">
                <a:solidFill>
                  <a:schemeClr val="accent6"/>
                </a:solidFill>
              </a:rPr>
              <a:t>jeudi 8 octobre 2015</a:t>
            </a:fld>
            <a:endParaRPr lang="fr-BE" sz="1100" b="1" i="1" dirty="0">
              <a:solidFill>
                <a:schemeClr val="accent6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384550" y="6492875"/>
            <a:ext cx="3136900" cy="365125"/>
          </a:xfrm>
        </p:spPr>
        <p:txBody>
          <a:bodyPr/>
          <a:lstStyle/>
          <a:p>
            <a:r>
              <a:rPr lang="fr-BE" sz="1100" b="1" i="1" smtClean="0">
                <a:solidFill>
                  <a:schemeClr val="accent6"/>
                </a:solidFill>
              </a:rPr>
              <a:t>NGYX IC Pierre LECOCQ Confidential</a:t>
            </a:r>
            <a:endParaRPr lang="fr-BE" sz="1100" b="1" i="1" dirty="0">
              <a:solidFill>
                <a:schemeClr val="accent6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590142" y="6492875"/>
            <a:ext cx="2311400" cy="365125"/>
          </a:xfrm>
        </p:spPr>
        <p:txBody>
          <a:bodyPr/>
          <a:lstStyle/>
          <a:p>
            <a:fld id="{AD3D90F5-50CB-4307-B6CA-25D3FF457365}" type="slidenum">
              <a:rPr lang="fr-BE" sz="1100" b="1" i="1" smtClean="0">
                <a:solidFill>
                  <a:schemeClr val="accent6"/>
                </a:solidFill>
              </a:rPr>
              <a:t>7</a:t>
            </a:fld>
            <a:endParaRPr lang="fr-BE" sz="1100" b="1" i="1" dirty="0">
              <a:solidFill>
                <a:schemeClr val="accent6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140625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Belgian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Biodiversity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Platform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18" y="227687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75" y="198884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75" y="299695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60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140917 Enseignant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secondaire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supérieur (Chimie)  (221210218) Institut Marie Thérèse Liège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140917 Enseignant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cours généraux dans l'enseignement secondaire supérieur (Chimie)  (221210218)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Institut Marie Thérèse Liège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75" y="278092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270892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7807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140918 Enseignant secondaire supérieur (Biologie)  (221210217) Jean 23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Jemelle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Rochefort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140918 Enseignant secondaire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supérieur (Biologie)  (221210217)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Jean 23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Jemelle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Rochefort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0" y="263691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00" y="220486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2235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140918 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Pharma 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Technical Project Leader (INT-IV/005)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Zaventem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www.aplitrak.com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140918 </a:t>
            </a:r>
            <a:r>
              <a:rPr 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Pharma Technical Project Leader (INT-IV/005) </a:t>
            </a:r>
            <a:r>
              <a:rPr lang="en-US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Zaventem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56490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50" y="299695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6651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140918 Senior/Principal Scientist Global Information and Competitor Intelligence-AND00000666 UCB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140918 </a:t>
            </a:r>
            <a:r>
              <a:rPr 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Senior/Principal </a:t>
            </a:r>
            <a:r>
              <a:rPr lang="en-US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Scientist Global Information and Competitor </a:t>
            </a:r>
            <a:r>
              <a:rPr lang="en-US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Intelligence-AND00000666 UCB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904" y="256490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263691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49" y="321297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4030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140918 Mise à Jour SEGEC (Enseignement Catholique)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140918 Mise à Jour SEGEC (Enseignement Catholique)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36" y="242088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3" y="278092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5465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140921 Enseignant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secondaire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inférieur  (2212101) Institut Providence Wavre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140921 Enseignant de cours généraux dans l'enseignement secondaire inférieur  (2212101)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Institut Providence Wavre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4928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82" y="292494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0202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140924 Enseignant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secondaire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inférieur (Chimie)  (221210109) Collège St Pie 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140924 Enseignant de cours généraux dans l'enseignement secondaire inférieur (Chimie)  (221210109)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Collège St Pie X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288000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288000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5300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140924 Clinical Research Associate </a:t>
            </a:r>
            <a:r>
              <a:rPr lang="en-US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Clintec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140924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Clintec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44" y="256490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5" y="220486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92" y="321297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76" y="242088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5555932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7848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140930 PROFESSEUR DE MATH- SCIENCES ET TECHNOLOGIE  Don Bosco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Verviers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140930 PROFESSEUR </a:t>
            </a: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MATH- SCIENCES ET TECHNOLOGIE 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Don Bosco Verviers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299695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96" y="292494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90" y="321297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5555932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5977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140930 PROFESSEUR DE SCIENCES ET TECHNOLOGIE DI (H/F) St Laurent Liège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140930 PROFESSEUR DE SCIENCES ET TECHNOLOGIE DI (H/F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St Laurent Liège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8" y="306896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299695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756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sz="1100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sz="1100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z="1100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sz="1100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sz="1100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fld>
            <a:endParaRPr lang="fr-BE" sz="11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140625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Specialist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ProSelect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140625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Specialist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(via Monster)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285293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379" y="198884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88" y="357301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68" y="306896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" y="5616899"/>
            <a:ext cx="7556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3955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141001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Bioinformaticien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IPG (Gosselies / Institut de Pathologie et Génétique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</a:t>
            </a:r>
            <a:b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141001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Bioinformaticien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IPG (Gosselies / Institut de Pathologie et Génétique)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299695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83" y="350100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9" y="5668221"/>
            <a:ext cx="8350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0" y="1355305"/>
            <a:ext cx="832000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44266" y="5891413"/>
            <a:ext cx="727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Merde! Ils ont engagé un de leurs consultants. C’était moi ou lui!</a:t>
            </a:r>
            <a:endParaRPr lang="fr-FR" b="1" dirty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91" y="5645626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3828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141002 Project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Coordinator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via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Medscape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(Leuven)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141002 Project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Coordinator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via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Medscape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(Leuven)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36" y="270892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72" y="2692772"/>
            <a:ext cx="5610296" cy="315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2994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141008 Project Manager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PPD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Bxl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141008 Project Manager PPD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00" y="314096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34888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29" y="335699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5909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141008 Team For Belgium Liège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141008 Team For Belgium Liège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84" y="278092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8" y="278092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6472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141009 Prof. Chimie Bio à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Godinne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141009 Prof. Chimie Bio à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Godinne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155099"/>
            <a:ext cx="6408712" cy="360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48" y="278092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3070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141010 Prof. 1h Sciences St Laurent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Liège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141010 Prof. 1h Sciences St Laurent Liège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92494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48" y="270892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48" y="335699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08584" y="2226826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Poste déjà </a:t>
            </a:r>
            <a:r>
              <a:rPr lang="en-US" b="1" dirty="0" err="1" smtClean="0"/>
              <a:t>pourvu</a:t>
            </a:r>
            <a:r>
              <a:rPr lang="en-US" b="1" dirty="0" smtClean="0"/>
              <a:t> (le jour de </a:t>
            </a:r>
            <a:r>
              <a:rPr lang="en-US" b="1" dirty="0" err="1" smtClean="0"/>
              <a:t>l’annonce</a:t>
            </a:r>
            <a:r>
              <a:rPr lang="en-US" b="1" dirty="0" smtClean="0"/>
              <a:t> à 10H00…)</a:t>
            </a:r>
            <a:endParaRPr lang="en-US" b="1" dirty="0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5555932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3347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141010: IMPORTANT: Changement de stratégie postes Profs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141010</a:t>
            </a:r>
          </a:p>
          <a:p>
            <a:pPr marL="0" indent="0">
              <a:buNone/>
            </a:pPr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Obligatoire: Postuler pour les postes enseignants en envoyant email et CV MAIS toujours contacter par téléphone le jour même afin d’établir !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6969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141011 Prof. 16H DIDS sciences Collège St André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Auvelais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141011 Prof. 16H DIDS sciences Collège St André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Auvelais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278092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91" y="280459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7225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141022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UCB Braine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l’alleud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141022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UCB Braine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l’alleud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60" y="314096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3115097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92" y="357301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0" y="5629178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1272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141022 Enseignant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secondaire 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inférieur (Chimie)  (221210109) IATA NAMUR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141022 Enseignant de cours généraux dans l'enseignement secondaire inférieur (Chimie)  (221210109) 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IATA NAMUR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37" y="288000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2708920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852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140626 Professeur Biochimie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Forem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140626 Professeur Biochimie (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Forem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Email)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8" y="24928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12" y="2780928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1655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07" y="2420888"/>
            <a:ext cx="64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2348880"/>
            <a:ext cx="6091448" cy="342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141024 KU Leuven Master in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BioInformatics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141024 KU Leuven Master in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BioInformatics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9" y="5668221"/>
            <a:ext cx="8350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7020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141108 Research Scientist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Parthners</a:t>
            </a:r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Gosselies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141108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Scientist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Parthners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Gosselies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2204864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9613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92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141111 Scientific Advisor HIV 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Bristol-Mayer </a:t>
            </a:r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141111 Scientific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Advisor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HIV Bristol-Mayer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0" y="263691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" y="5717380"/>
            <a:ext cx="6889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8811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141119 Enseignant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Erpent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namur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141119 Enseignant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Erpent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namur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2110353"/>
            <a:ext cx="7208232" cy="405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5733256"/>
            <a:ext cx="6889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3836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94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141120 </a:t>
            </a:r>
            <a:r>
              <a:rPr lang="fr-BE" sz="32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Gilead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141120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Gilead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8" y="24928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880" y="227687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3987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141120 PL R&amp;D in vitro data Gosselies via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Parthners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141120 PL R&amp;D in vitro data Gosselies via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Parthners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0" y="2636912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2204864"/>
            <a:ext cx="7632848" cy="429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7676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141120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Diagenode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Demande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Pompom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141120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Diagenode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Demande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Pompom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2089791"/>
            <a:ext cx="7876245" cy="44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0878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1484784"/>
            <a:ext cx="7296242" cy="410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141120 Leuven Neurosciences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Datamining </a:t>
            </a:r>
            <a:r>
              <a:rPr lang="fr-BE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fr-BE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141120 Leuven Neurosciences Datamining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3" y="2564904"/>
            <a:ext cx="5550592" cy="312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68" y="321297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5733256"/>
            <a:ext cx="6889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7616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141123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Info Manager </a:t>
            </a:r>
            <a:r>
              <a:rPr lang="fr-BE" sz="3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Ismar</a:t>
            </a:r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141123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Info Manager </a:t>
            </a:r>
            <a:r>
              <a:rPr lang="fr-BE" sz="24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Ismar</a:t>
            </a:r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Lier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198884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9" y="2492896"/>
            <a:ext cx="51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68844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FFFE6-E719-4FDE-80C3-135C2625295C}" type="datetime2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jeudi 8 octobre 2015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NGYX IC Pierre LECOCQ Confidential</a:t>
            </a:r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D90F5-50CB-4307-B6CA-25D3FF457365}" type="slidenum">
              <a:rPr lang="fr-BE" b="1" i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</a:t>
            </a:fld>
            <a:endParaRPr lang="fr-BE" b="1" i="1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45"/>
            <a:ext cx="557618" cy="113468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9" b="13200"/>
          <a:stretch/>
        </p:blipFill>
        <p:spPr>
          <a:xfrm rot="16200000">
            <a:off x="9066711" y="281672"/>
            <a:ext cx="1124744" cy="56139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57616" y="0"/>
            <a:ext cx="8790767" cy="1124744"/>
          </a:xfrm>
          <a:ln w="28575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fr-BE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141125 Manager R&amp;D Diagnostics KU Leuven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557618" cy="112474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48382" y="0"/>
            <a:ext cx="557618" cy="11247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95300" y="1600205"/>
            <a:ext cx="8915400" cy="4525963"/>
          </a:xfrm>
        </p:spPr>
        <p:txBody>
          <a:bodyPr>
            <a:normAutofit/>
          </a:bodyPr>
          <a:lstStyle/>
          <a:p>
            <a:r>
              <a:rPr lang="fr-BE" sz="24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141125 Manager R&amp;D Diagnostics KU Leuven</a:t>
            </a:r>
            <a:endParaRPr lang="fr-BE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0" y="216000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620" y="2160000"/>
            <a:ext cx="768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01264"/>
      </p:ext>
    </p:extLst>
  </p:cSld>
  <p:clrMapOvr>
    <a:masterClrMapping/>
  </p:clrMapOvr>
</p:sld>
</file>

<file path=ppt/theme/theme1.xml><?xml version="1.0" encoding="utf-8"?>
<a:theme xmlns:a="http://schemas.openxmlformats.org/drawingml/2006/main" name="NGYX_2013NOV01_v01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NGYX_2013NOV01_v01</Template>
  <TotalTime>275597</TotalTime>
  <Words>4320</Words>
  <Application>Microsoft Office PowerPoint</Application>
  <PresentationFormat>Format A4 (210 x 297 mm)</PresentationFormat>
  <Paragraphs>1130</Paragraphs>
  <Slides>184</Slides>
  <Notes>184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184</vt:i4>
      </vt:variant>
    </vt:vector>
  </HeadingPairs>
  <TitlesOfParts>
    <vt:vector size="185" baseType="lpstr">
      <vt:lpstr>NGYX_2013NOV01_v01</vt:lpstr>
      <vt:lpstr>« Recherche d’Emploi »</vt:lpstr>
      <vt:lpstr>Before 140625 Pauwels Consulting </vt:lpstr>
      <vt:lpstr>Before 140625: Cistim Leuven </vt:lpstr>
      <vt:lpstr>Before 140625: Université Namur </vt:lpstr>
      <vt:lpstr>140617 Scientific Adviser IMA Europe </vt:lpstr>
      <vt:lpstr>140618 Candidature PhD KU Leuven </vt:lpstr>
      <vt:lpstr>140625 Belgian Biodiversity Platform</vt:lpstr>
      <vt:lpstr>140625 Process Specialist ProSelect </vt:lpstr>
      <vt:lpstr>140626 Professeur Biochimie Forem</vt:lpstr>
      <vt:lpstr>140627 R&amp;D Scientist StratiCELL </vt:lpstr>
      <vt:lpstr>140627 QA Complaint Handler Pauwels</vt:lpstr>
      <vt:lpstr>140627 R&amp;D Project Leader Select </vt:lpstr>
      <vt:lpstr>140627 Emploi Enseignement Provincial </vt:lpstr>
      <vt:lpstr>140628 Attaché medico-scientifique ULB </vt:lpstr>
      <vt:lpstr>140628 CRA at GSK via Valesta</vt:lpstr>
      <vt:lpstr>140701 Public Health Researcher (Euraxess) </vt:lpstr>
      <vt:lpstr>140701 Project Coordinator (Harvey Nash)</vt:lpstr>
      <vt:lpstr>140703-140713 incl. : Holiday</vt:lpstr>
      <vt:lpstr>140714 VDD Expert Scientist Bioinformatician</vt:lpstr>
      <vt:lpstr>140715 Biorepository Manager</vt:lpstr>
      <vt:lpstr>140715 Cadre Scientifique - Laboratoire de Microbiologie moléculaire </vt:lpstr>
      <vt:lpstr>140716 Dossier Candidature Enseignement Catholique </vt:lpstr>
      <vt:lpstr>140716 Emails Secondaire Cath. Huy-Waremme</vt:lpstr>
      <vt:lpstr>140717  Product Manager Advanced</vt:lpstr>
      <vt:lpstr>140717 Fin Enseig. Cat. Secondaire Liège</vt:lpstr>
      <vt:lpstr>140718 Ens. Catholique Secondaire (Lux/Nam) et Supérieur (Lie/Lux/Nam) </vt:lpstr>
      <vt:lpstr>140720 Enseignement Off. + Divers LieNamLux Suite et fin </vt:lpstr>
      <vt:lpstr>140722 SPW: Gestionnaires Administratifs Namur </vt:lpstr>
      <vt:lpstr>140722 Scientific Database coordinator Euroscreen</vt:lpstr>
      <vt:lpstr>140722 Professeur de l'enseignement supérieur non universitaire de cours généraux (Biologie)</vt:lpstr>
      <vt:lpstr>140724 Project Coordinator (south Brxl via IT Job)</vt:lpstr>
      <vt:lpstr>140725 Enseignement Communal Liégeois</vt:lpstr>
      <vt:lpstr>140725 IT Consultant with knowledge in data sheet validation (GSK) </vt:lpstr>
      <vt:lpstr>140729 Team Leader (Biodiversity Expert) - “Biodiversity for Life” (B4Life)</vt:lpstr>
      <vt:lpstr>140730 Ecoles Ville de Liège</vt:lpstr>
      <vt:lpstr>140806 Junior Data Managment Assistant (LLN) </vt:lpstr>
      <vt:lpstr>140806 ASSOCIE EN RECHERCHE CLINIQUE </vt:lpstr>
      <vt:lpstr>140811 Inscription Actiris</vt:lpstr>
      <vt:lpstr>140722 Professeur de sciences en immersion Dinant</vt:lpstr>
      <vt:lpstr>140811 Emploi – Ecole Communauté Française</vt:lpstr>
      <vt:lpstr>140814 Professeur de Sciences et Technologie (h/f) - AESI</vt:lpstr>
      <vt:lpstr>140815 Rédateur Scientifique 4Clinics</vt:lpstr>
      <vt:lpstr>140818 "Project Manager (Senior)«  </vt:lpstr>
      <vt:lpstr>140819 professeur de sciences en immersion anglaise (Collège St Louis Liège)  </vt:lpstr>
      <vt:lpstr>140819 Test Wallangues </vt:lpstr>
      <vt:lpstr>140820 Réserve recrutement Ville de Namur</vt:lpstr>
      <vt:lpstr>140820 OncoDNA candidature Spontanée</vt:lpstr>
      <vt:lpstr>140821 PROFESSEUR AESS SCIENCES / MATHEMATIQUES (H/F) (Ciney)</vt:lpstr>
      <vt:lpstr>140823 Data Manager Biogen IDEC  </vt:lpstr>
      <vt:lpstr>140825 Collège Saint Bar</vt:lpstr>
      <vt:lpstr>140826 Project Manager Anatomo-Patho Imagerie Erasme  </vt:lpstr>
      <vt:lpstr>140826 eTMF Risk Manager GSK via Strands Ass. Cons. (M Saintmard)</vt:lpstr>
      <vt:lpstr>140827 Enseignant secondaire inférieur (Chimie)  (221210109) Collège St Martin</vt:lpstr>
      <vt:lpstr>140827 Enseignant secondaire supérieur Institut St Michel Verviers (Sciences appliquées)  (221221908)  </vt:lpstr>
      <vt:lpstr>140827 Enseignant secondaire inférieur  (2212101) Godinne</vt:lpstr>
      <vt:lpstr>140828 Enseignant secondaire inférieur  (2212101) Don Bosco Huy</vt:lpstr>
      <vt:lpstr>140828 Enseignant secondaire inférieur (Techniques sciences)  (221220901) St Laurent Waremme </vt:lpstr>
      <vt:lpstr>140828 Enseignant secondaire supérieur (Physique)  (221210224) Maria Goretti Liège</vt:lpstr>
      <vt:lpstr>140828 Enseignant secondaire inférieur (Chimie)  (221210109) St Joseph Ciney</vt:lpstr>
      <vt:lpstr>140829 Enseignant secondaire inférieur (Biologie)  (221210118) St Croix Notre Dame Hannut.</vt:lpstr>
      <vt:lpstr>140902 Quality Assistance Charleroi/Dontiennes. Divers postes. </vt:lpstr>
      <vt:lpstr>140902 Courrier Enseignement Province De Liège (fiche)</vt:lpstr>
      <vt:lpstr>140903 CONTROLEUR DE QUALITE EN BIOTECHNOLOGIE (H/F) Diagenode</vt:lpstr>
      <vt:lpstr>140906 Informatica Master Data Management Mielabelo</vt:lpstr>
      <vt:lpstr>140910 Bioinformaticien senior WIV-ISP</vt:lpstr>
      <vt:lpstr>140911 Enseignant Sciences AR esneux (via N Hombrouchx; Mme Lincé)</vt:lpstr>
      <vt:lpstr>140911 Contact (phone) consultant CVO Europe</vt:lpstr>
      <vt:lpstr>140914 Candidature Spontanée ACFF</vt:lpstr>
      <vt:lpstr>140915 Contact Téléphonique / Entrevue (140916) St Jacques Liège Enseignant Informatique  </vt:lpstr>
      <vt:lpstr>140917 Enseignant secondaire supérieur (Chimie)  (221210218) Institut Marie Thérèse Liège</vt:lpstr>
      <vt:lpstr>140918 Enseignant secondaire supérieur (Biologie)  (221210217) Jean 23 Jemelle Rochefort</vt:lpstr>
      <vt:lpstr>140918 Pharma Technical Project Leader (INT-IV/005) Zaventem www.aplitrak.com</vt:lpstr>
      <vt:lpstr>140918 Senior/Principal Scientist Global Information and Competitor Intelligence-AND00000666 UCB</vt:lpstr>
      <vt:lpstr>140918 Mise à Jour SEGEC (Enseignement Catholique)</vt:lpstr>
      <vt:lpstr>140921 Enseignant secondaire inférieur  (2212101) Institut Providence Wavre</vt:lpstr>
      <vt:lpstr>140924 Enseignant secondaire inférieur (Chimie)  (221210109) Collège St Pie X</vt:lpstr>
      <vt:lpstr>140924 Clinical Research Associate Clintec </vt:lpstr>
      <vt:lpstr>140930 PROFESSEUR DE MATH- SCIENCES ET TECHNOLOGIE  Don Bosco Verviers </vt:lpstr>
      <vt:lpstr>140930 PROFESSEUR DE SCIENCES ET TECHNOLOGIE DI (H/F) St Laurent Liège</vt:lpstr>
      <vt:lpstr>141001 Bioinformaticien IPG (Gosselies / Institut de Pathologie et Génétique)   </vt:lpstr>
      <vt:lpstr>141002 Project Coordinator via Medscape (Leuven)</vt:lpstr>
      <vt:lpstr>141008 Project Manager PPD Bxl</vt:lpstr>
      <vt:lpstr>141008 Team For Belgium Liège</vt:lpstr>
      <vt:lpstr>141009 Prof. Chimie Bio à Godinne </vt:lpstr>
      <vt:lpstr>141010 Prof. 1h Sciences St Laurent Liège </vt:lpstr>
      <vt:lpstr>141010: IMPORTANT: Changement de stratégie postes Profs</vt:lpstr>
      <vt:lpstr>141011 Prof. 16H DIDS sciences Collège St André Auvelais</vt:lpstr>
      <vt:lpstr>141022 Scientist Mol Biol UCB Braine l’alleud  </vt:lpstr>
      <vt:lpstr>141022 Enseignant secondaire inférieur (Chimie)  (221210109) IATA NAMUR</vt:lpstr>
      <vt:lpstr>141024 KU Leuven Master in BioInformatics </vt:lpstr>
      <vt:lpstr>141108 Research Scientist Parthners Gosselies</vt:lpstr>
      <vt:lpstr>141111 Scientific Advisor HIV Bristol-Mayer </vt:lpstr>
      <vt:lpstr>141119 Enseignant Erpent (namur) </vt:lpstr>
      <vt:lpstr>141120 Gilead</vt:lpstr>
      <vt:lpstr>141120 PL R&amp;D in vitro data Gosselies via Parthners</vt:lpstr>
      <vt:lpstr>141120 Diagenode Demande Pompom</vt:lpstr>
      <vt:lpstr>141120 Leuven Neurosciences Datamining </vt:lpstr>
      <vt:lpstr>141123 Medical Info Manager Ismar Lier</vt:lpstr>
      <vt:lpstr>141125 Manager R&amp;D Diagnostics KU Leuven</vt:lpstr>
      <vt:lpstr>141203 XPE Pharma Clinical Data manager</vt:lpstr>
      <vt:lpstr>141203 Scientific Director via SEC</vt:lpstr>
      <vt:lpstr>141209 PPD Project Manager Assistant Zaventem</vt:lpstr>
      <vt:lpstr>141214 Resp. Projet GIGA PCR</vt:lpstr>
      <vt:lpstr>141214 Pending</vt:lpstr>
      <vt:lpstr>141218 Cadre Scientifique Iris-Lab via Actiris</vt:lpstr>
      <vt:lpstr>141228 Scientific Expert Eumedica</vt:lpstr>
      <vt:lpstr>141228 CSV Project Manager via IT Job Board</vt:lpstr>
      <vt:lpstr>141228 Pfizer Medical Advisor</vt:lpstr>
      <vt:lpstr>150107 ???</vt:lpstr>
      <vt:lpstr>150108 GSK via Randstadt Project manager</vt:lpstr>
      <vt:lpstr>150125 Enseignement Rochefort</vt:lpstr>
      <vt:lpstr>150131 Iteos Therapeutics (plusieurs propositions)</vt:lpstr>
      <vt:lpstr>150203 Team Leader at Euroscreen</vt:lpstr>
      <vt:lpstr>150205 Ulg Giga Scientifique de labo.</vt:lpstr>
      <vt:lpstr>150216 INSTITUT MARIE-THERESE (Maths 11H AESI)</vt:lpstr>
      <vt:lpstr>150223 Actiris/Ingénieur BioMol</vt:lpstr>
      <vt:lpstr>150304 éducation scientifique et technologique IPES Seilles Andenne</vt:lpstr>
      <vt:lpstr>150304 SGS Wavre</vt:lpstr>
      <vt:lpstr>150307 VIB Bioinformatics Specialist</vt:lpstr>
      <vt:lpstr>150311 VIB Bioinformatic specialist</vt:lpstr>
      <vt:lpstr>150316 Resp. Service Labo. SWDE</vt:lpstr>
      <vt:lpstr>150316 AR Ouffet Remplacement</vt:lpstr>
      <vt:lpstr>1503</vt:lpstr>
      <vt:lpstr>150326 Volant Bxl Biologie Biotech.</vt:lpstr>
      <vt:lpstr>150327 Enseignant Bio Namur ASTY</vt:lpstr>
      <vt:lpstr>150330 SWDE Divers</vt:lpstr>
      <vt:lpstr>150402 Materialise Heverlee.</vt:lpstr>
      <vt:lpstr>150407 GSK Expert Scientist</vt:lpstr>
      <vt:lpstr>150409 Internal Audit Data Analyst</vt:lpstr>
      <vt:lpstr>150417 Project Manager Pharma IT Job Board</vt:lpstr>
      <vt:lpstr>150417 Data Manager ISP</vt:lpstr>
      <vt:lpstr>150422 Science Project Officer Eurpean Schoolnet</vt:lpstr>
      <vt:lpstr>150430 Bioinformaticien ISP</vt:lpstr>
      <vt:lpstr>150501 Phacobel (Tinlot) Product Manager</vt:lpstr>
      <vt:lpstr>150505 UCL Agro Alimentaire / Biotech</vt:lpstr>
      <vt:lpstr>150505 UCL Assitant Biologie</vt:lpstr>
      <vt:lpstr>150505 Eneignement Bio AESS Saint Sepulcre Liège</vt:lpstr>
      <vt:lpstr>150507 Parexel Observational Researcg Specialist</vt:lpstr>
      <vt:lpstr>150508 Test-Achats candidature spontanée.</vt:lpstr>
      <vt:lpstr>150522 GSK (Scientist R&amp;D) et Kelly(Associate Director Labs).</vt:lpstr>
      <vt:lpstr>150521 Interviews (BXL) Altran (Pierret Chantal) &amp; SteepConsult NV/SA (Clara Heuts)et email ARROBA (Eva Grad)</vt:lpstr>
      <vt:lpstr>150527 Medical Affairs Manager  GSK</vt:lpstr>
      <vt:lpstr>150527 IDDI Candiature Spontanée</vt:lpstr>
      <vt:lpstr>150527 Contact Aline Mathey &lt;aline@clearsource.eu&gt;</vt:lpstr>
      <vt:lpstr>150601 LLN project manager</vt:lpstr>
      <vt:lpstr>150603 GSK Lab Manager</vt:lpstr>
      <vt:lpstr>150608 Medecins du Monde. Directeur assistant mission belge</vt:lpstr>
      <vt:lpstr>150615 CTG Invitation / Interview</vt:lpstr>
      <vt:lpstr>150616 Cadre Scientifique Erasme</vt:lpstr>
      <vt:lpstr>150617 General Manager Biotech via Huxley</vt:lpstr>
      <vt:lpstr>150618 Program Manager via Ranstad</vt:lpstr>
      <vt:lpstr>150618 Senior Scientific Officer EEC</vt:lpstr>
      <vt:lpstr>150620 RD Technical leader Quality Assistance.</vt:lpstr>
      <vt:lpstr>150628 Head Data Sciences Careerbuilder</vt:lpstr>
      <vt:lpstr>150716 Bioinformaticist Biocartis</vt:lpstr>
      <vt:lpstr>150719 R&amp;D Project Leader Biotech Liège via Profilgroup</vt:lpstr>
      <vt:lpstr>150719 Chef de Projet Environnement chez Sertius C.V.B.A.</vt:lpstr>
      <vt:lpstr>150719 2015/data001 Its Global Service Center Data Responsible</vt:lpstr>
      <vt:lpstr>150719 Diagenode:Product Manager for the Epigenetics division.</vt:lpstr>
      <vt:lpstr>150719 Attaché Scientifique Univ Namur.</vt:lpstr>
      <vt:lpstr>150721 Clinical Data Manager Valesta</vt:lpstr>
      <vt:lpstr>150724 Medical Science Liaison</vt:lpstr>
      <vt:lpstr>150730 r&amp;D Proj. Lead. Immunodiagnostics (www.idsplc.com)</vt:lpstr>
      <vt:lpstr>150706 Submission Consultant for GSK via Michael Bailey Ass.</vt:lpstr>
      <vt:lpstr>1507150807 Bone Therapeutics Spontaneous Application.</vt:lpstr>
      <vt:lpstr>150810 UCB Project Manager New Solutions Neurology</vt:lpstr>
      <vt:lpstr>150812 Junior CRA Wavre</vt:lpstr>
      <vt:lpstr>150821 BIG (Breast Int.Group) Molecular Geneticist - Cancer Research</vt:lpstr>
      <vt:lpstr>150831 Cell &amp; Viral Technology Associate Scientist GSK</vt:lpstr>
      <vt:lpstr>150902 ALCIMED Life Sciences Consultant</vt:lpstr>
      <vt:lpstr>150903 SENIOR MANAGER DRUG DEVELOPMENT NonStop-Recruitment</vt:lpstr>
      <vt:lpstr>150923 Prof. Science et Technologie Flône</vt:lpstr>
      <vt:lpstr>150924 BIG Researcher Breast Cancer</vt:lpstr>
      <vt:lpstr>150924 MEDPACE Project Manager</vt:lpstr>
      <vt:lpstr>1509</vt:lpstr>
      <vt:lpstr>1509</vt:lpstr>
      <vt:lpstr>1509</vt:lpstr>
      <vt:lpstr>1509</vt:lpstr>
      <vt:lpstr>1509</vt:lpstr>
      <vt:lpstr>1509</vt:lpstr>
      <vt:lpstr>1509</vt:lpstr>
      <vt:lpstr>1509</vt:lpstr>
      <vt:lpstr>1509</vt:lpstr>
      <vt:lpstr>1509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 Recherche d’Emploi »</dc:title>
  <dc:creator>piecoq23</dc:creator>
  <cp:lastModifiedBy>piecoq23</cp:lastModifiedBy>
  <cp:revision>289</cp:revision>
  <cp:lastPrinted>2014-09-17T10:12:52Z</cp:lastPrinted>
  <dcterms:created xsi:type="dcterms:W3CDTF">2014-06-25T10:35:34Z</dcterms:created>
  <dcterms:modified xsi:type="dcterms:W3CDTF">2015-10-08T09:54:09Z</dcterms:modified>
</cp:coreProperties>
</file>