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19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9B7C-0DFD-4F5C-B56E-6C9DEC32E3FC}" type="datetimeFigureOut">
              <a:rPr lang="fr-BE" smtClean="0"/>
              <a:t>19-08-16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5260-98ED-49E7-89D1-8249E010914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4204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9B7C-0DFD-4F5C-B56E-6C9DEC32E3FC}" type="datetimeFigureOut">
              <a:rPr lang="fr-BE" smtClean="0"/>
              <a:t>19-08-16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5260-98ED-49E7-89D1-8249E010914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57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9B7C-0DFD-4F5C-B56E-6C9DEC32E3FC}" type="datetimeFigureOut">
              <a:rPr lang="fr-BE" smtClean="0"/>
              <a:t>19-08-16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5260-98ED-49E7-89D1-8249E010914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3855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9B7C-0DFD-4F5C-B56E-6C9DEC32E3FC}" type="datetimeFigureOut">
              <a:rPr lang="fr-BE" smtClean="0"/>
              <a:t>19-08-16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5260-98ED-49E7-89D1-8249E010914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068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9B7C-0DFD-4F5C-B56E-6C9DEC32E3FC}" type="datetimeFigureOut">
              <a:rPr lang="fr-BE" smtClean="0"/>
              <a:t>19-08-16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5260-98ED-49E7-89D1-8249E010914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754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9B7C-0DFD-4F5C-B56E-6C9DEC32E3FC}" type="datetimeFigureOut">
              <a:rPr lang="fr-BE" smtClean="0"/>
              <a:t>19-08-16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5260-98ED-49E7-89D1-8249E010914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4051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9B7C-0DFD-4F5C-B56E-6C9DEC32E3FC}" type="datetimeFigureOut">
              <a:rPr lang="fr-BE" smtClean="0"/>
              <a:t>19-08-16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5260-98ED-49E7-89D1-8249E010914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8383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9B7C-0DFD-4F5C-B56E-6C9DEC32E3FC}" type="datetimeFigureOut">
              <a:rPr lang="fr-BE" smtClean="0"/>
              <a:t>19-08-16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5260-98ED-49E7-89D1-8249E010914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01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9B7C-0DFD-4F5C-B56E-6C9DEC32E3FC}" type="datetimeFigureOut">
              <a:rPr lang="fr-BE" smtClean="0"/>
              <a:t>19-08-16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5260-98ED-49E7-89D1-8249E010914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261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9B7C-0DFD-4F5C-B56E-6C9DEC32E3FC}" type="datetimeFigureOut">
              <a:rPr lang="fr-BE" smtClean="0"/>
              <a:t>19-08-16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5260-98ED-49E7-89D1-8249E010914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894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9B7C-0DFD-4F5C-B56E-6C9DEC32E3FC}" type="datetimeFigureOut">
              <a:rPr lang="fr-BE" smtClean="0"/>
              <a:t>19-08-16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5260-98ED-49E7-89D1-8249E010914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175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19B7C-0DFD-4F5C-B56E-6C9DEC32E3FC}" type="datetimeFigureOut">
              <a:rPr lang="fr-BE" smtClean="0"/>
              <a:t>19-08-16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F5260-98ED-49E7-89D1-8249E010914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2315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30426"/>
            <a:ext cx="9906000" cy="1470025"/>
          </a:xfrm>
        </p:spPr>
        <p:txBody>
          <a:bodyPr>
            <a:normAutofit fontScale="90000"/>
          </a:bodyPr>
          <a:lstStyle/>
          <a:p>
            <a:r>
              <a:rPr lang="fr-BE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Agilent</a:t>
            </a:r>
            <a:r>
              <a:rPr lang="fr-B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SureSelect</a:t>
            </a:r>
            <a:r>
              <a:rPr lang="fr-B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Inherited</a:t>
            </a:r>
            <a:r>
              <a:rPr lang="fr-B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Disease</a:t>
            </a:r>
            <a:r>
              <a:rPr lang="fr-B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Panel (ASIH)</a:t>
            </a:r>
            <a:br>
              <a:rPr lang="fr-B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B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</a:t>
            </a:r>
            <a:br>
              <a:rPr lang="fr-B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BE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Ulg</a:t>
            </a:r>
            <a:r>
              <a:rPr lang="fr-B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-CHU 2016Jun </a:t>
            </a:r>
            <a:r>
              <a:rPr lang="fr-BE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Genetic</a:t>
            </a:r>
            <a:r>
              <a:rPr lang="fr-B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Disease</a:t>
            </a:r>
            <a:r>
              <a:rPr lang="fr-B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Panel (UCGD)</a:t>
            </a:r>
            <a:endParaRPr lang="fr-B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078" y="4149080"/>
            <a:ext cx="9906000" cy="550912"/>
          </a:xfrm>
        </p:spPr>
        <p:txBody>
          <a:bodyPr>
            <a:normAutofit fontScale="92500"/>
          </a:bodyPr>
          <a:lstStyle/>
          <a:p>
            <a:r>
              <a:rPr lang="fr-B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HG19</a:t>
            </a:r>
            <a:r>
              <a:rPr lang="fr-B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BED Probes (ASIH) vs. </a:t>
            </a:r>
            <a:r>
              <a:rPr lang="fr-B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</a:t>
            </a:r>
            <a:r>
              <a:rPr lang="fr-B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/Codex (UCGD) files </a:t>
            </a:r>
            <a:r>
              <a:rPr lang="fr-B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</a:t>
            </a:r>
            <a:r>
              <a:rPr lang="fr-B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fr-B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</a:t>
            </a:r>
            <a:endParaRPr lang="fr-B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516698"/>
            <a:ext cx="47243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 b="1" i="1" dirty="0" smtClean="0"/>
              <a:t>Pierre Lecocq, Consultant Biotech/Pharma, 2016Aug  </a:t>
            </a:r>
            <a:endParaRPr lang="fr-BE" sz="1600" b="1" i="1" dirty="0"/>
          </a:p>
        </p:txBody>
      </p:sp>
    </p:spTree>
    <p:extLst>
      <p:ext uri="{BB962C8B-B14F-4D97-AF65-F5344CB8AC3E}">
        <p14:creationId xmlns:p14="http://schemas.microsoft.com/office/powerpoint/2010/main" val="252033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48680"/>
          </a:xfrm>
        </p:spPr>
        <p:txBody>
          <a:bodyPr>
            <a:noAutofit/>
          </a:bodyPr>
          <a:lstStyle/>
          <a:p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88504" y="764704"/>
            <a:ext cx="7310078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ASID.</a:t>
            </a:r>
          </a:p>
          <a:p>
            <a:endParaRPr lang="fr-BE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smtClean="0"/>
              <a:t>132942 probes (120 </a:t>
            </a:r>
            <a:r>
              <a:rPr lang="fr-BE" dirty="0" err="1" smtClean="0"/>
              <a:t>nuc</a:t>
            </a:r>
            <a:r>
              <a:rPr lang="fr-BE" dirty="0" smtClean="0"/>
              <a:t>.) </a:t>
            </a:r>
            <a:r>
              <a:rPr lang="fr-BE" dirty="0" err="1" smtClean="0"/>
              <a:t>used</a:t>
            </a:r>
            <a:r>
              <a:rPr lang="fr-BE" dirty="0" smtClean="0"/>
              <a:t> for </a:t>
            </a:r>
            <a:r>
              <a:rPr lang="fr-BE" dirty="0" err="1" smtClean="0"/>
              <a:t>gDNA</a:t>
            </a:r>
            <a:r>
              <a:rPr lang="fr-BE" dirty="0" smtClean="0"/>
              <a:t> </a:t>
            </a:r>
            <a:r>
              <a:rPr lang="fr-BE" dirty="0" err="1" smtClean="0"/>
              <a:t>enrichement</a:t>
            </a:r>
            <a:r>
              <a:rPr lang="fr-BE" dirty="0" smtClean="0"/>
              <a:t> (</a:t>
            </a:r>
            <a:r>
              <a:rPr lang="fr-BE" dirty="0" err="1" smtClean="0"/>
              <a:t>Biotin</a:t>
            </a:r>
            <a:r>
              <a:rPr lang="fr-BE" dirty="0" smtClean="0"/>
              <a:t> </a:t>
            </a:r>
            <a:r>
              <a:rPr lang="fr-BE" dirty="0" err="1" smtClean="0"/>
              <a:t>selection</a:t>
            </a:r>
            <a:r>
              <a:rPr lang="fr-B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smtClean="0"/>
              <a:t>HG19 Table (incl. </a:t>
            </a:r>
            <a:r>
              <a:rPr lang="fr-BE" dirty="0" err="1"/>
              <a:t>e</a:t>
            </a:r>
            <a:r>
              <a:rPr lang="fr-BE" dirty="0" err="1" smtClean="0"/>
              <a:t>.g</a:t>
            </a:r>
            <a:r>
              <a:rPr lang="fr-BE" dirty="0" smtClean="0"/>
              <a:t>. </a:t>
            </a:r>
            <a:r>
              <a:rPr lang="fr-BE" dirty="0" err="1" smtClean="0"/>
              <a:t>Nuc</a:t>
            </a:r>
            <a:r>
              <a:rPr lang="fr-BE" dirty="0" smtClean="0"/>
              <a:t>. </a:t>
            </a:r>
            <a:r>
              <a:rPr lang="fr-BE" dirty="0" err="1" smtClean="0"/>
              <a:t>Seq</a:t>
            </a:r>
            <a:r>
              <a:rPr lang="fr-BE" dirty="0" smtClean="0"/>
              <a:t>.) </a:t>
            </a:r>
            <a:r>
              <a:rPr lang="fr-BE" dirty="0" err="1"/>
              <a:t>t</a:t>
            </a:r>
            <a:r>
              <a:rPr lang="fr-BE" dirty="0" err="1" smtClean="0"/>
              <a:t>ranslated</a:t>
            </a:r>
            <a:r>
              <a:rPr lang="fr-BE" dirty="0" smtClean="0"/>
              <a:t> (Perl code) </a:t>
            </a:r>
            <a:r>
              <a:rPr lang="fr-BE" dirty="0" err="1" smtClean="0"/>
              <a:t>into</a:t>
            </a:r>
            <a:r>
              <a:rPr lang="fr-BE" dirty="0" smtClean="0"/>
              <a:t> a BED file</a:t>
            </a:r>
          </a:p>
          <a:p>
            <a:r>
              <a:rPr lang="fr-BE" dirty="0" smtClean="0"/>
              <a:t> </a:t>
            </a:r>
            <a:endParaRPr lang="fr-BE" dirty="0"/>
          </a:p>
          <a:p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UCGD.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smtClean="0"/>
              <a:t>749 </a:t>
            </a:r>
            <a:r>
              <a:rPr lang="fr-BE" dirty="0" err="1" smtClean="0"/>
              <a:t>Genes</a:t>
            </a:r>
            <a:r>
              <a:rPr lang="fr-BE" dirty="0" smtClean="0"/>
              <a:t> </a:t>
            </a:r>
            <a:r>
              <a:rPr lang="fr-BE" dirty="0" err="1" smtClean="0"/>
              <a:t>selected</a:t>
            </a:r>
            <a:r>
              <a:rPr lang="fr-BE" dirty="0" smtClean="0"/>
              <a:t> as « candidates » to </a:t>
            </a:r>
            <a:r>
              <a:rPr lang="fr-BE" dirty="0" err="1" smtClean="0"/>
              <a:t>explain</a:t>
            </a:r>
            <a:r>
              <a:rPr lang="fr-BE" dirty="0" smtClean="0"/>
              <a:t> </a:t>
            </a:r>
            <a:r>
              <a:rPr lang="fr-BE" dirty="0" err="1" smtClean="0"/>
              <a:t>Human</a:t>
            </a:r>
            <a:r>
              <a:rPr lang="fr-BE" dirty="0" smtClean="0"/>
              <a:t> </a:t>
            </a:r>
            <a:r>
              <a:rPr lang="fr-BE" dirty="0" err="1" smtClean="0"/>
              <a:t>Genetic</a:t>
            </a:r>
            <a:r>
              <a:rPr lang="fr-BE" dirty="0" smtClean="0"/>
              <a:t> </a:t>
            </a:r>
            <a:r>
              <a:rPr lang="fr-BE" dirty="0" err="1" smtClean="0"/>
              <a:t>Diseases</a:t>
            </a:r>
            <a:endParaRPr lang="fr-B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smtClean="0"/>
              <a:t>14143 Codex (</a:t>
            </a:r>
            <a:r>
              <a:rPr lang="fr-BE" dirty="0" err="1" smtClean="0"/>
              <a:t>only</a:t>
            </a:r>
            <a:r>
              <a:rPr lang="fr-BE" dirty="0" smtClean="0"/>
              <a:t> </a:t>
            </a:r>
            <a:r>
              <a:rPr lang="fr-BE" dirty="0" err="1" smtClean="0"/>
              <a:t>CODing</a:t>
            </a:r>
            <a:r>
              <a:rPr lang="fr-BE" dirty="0" smtClean="0"/>
              <a:t> </a:t>
            </a:r>
            <a:r>
              <a:rPr lang="fr-BE" dirty="0" err="1" smtClean="0"/>
              <a:t>region</a:t>
            </a:r>
            <a:r>
              <a:rPr lang="fr-BE" dirty="0" smtClean="0"/>
              <a:t> of Exons </a:t>
            </a:r>
            <a:r>
              <a:rPr lang="fr-BE" dirty="0" err="1" smtClean="0"/>
              <a:t>taken</a:t>
            </a:r>
            <a:r>
              <a:rPr lang="fr-BE" dirty="0" smtClean="0"/>
              <a:t> </a:t>
            </a:r>
            <a:r>
              <a:rPr lang="fr-BE" dirty="0" err="1" smtClean="0"/>
              <a:t>individually</a:t>
            </a:r>
            <a:r>
              <a:rPr lang="fr-B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smtClean="0"/>
              <a:t>For </a:t>
            </a:r>
            <a:r>
              <a:rPr lang="fr-BE" dirty="0" err="1" smtClean="0"/>
              <a:t>both</a:t>
            </a:r>
            <a:r>
              <a:rPr lang="fr-BE" dirty="0" smtClean="0"/>
              <a:t> a HG19 BED file (Perl code + UCSC </a:t>
            </a:r>
            <a:r>
              <a:rPr lang="fr-BE" dirty="0" err="1" smtClean="0"/>
              <a:t>Liftover</a:t>
            </a:r>
            <a:r>
              <a:rPr lang="fr-B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smtClean="0"/>
              <a:t>A « </a:t>
            </a:r>
            <a:r>
              <a:rPr lang="fr-BE" dirty="0" err="1" smtClean="0"/>
              <a:t>extracted</a:t>
            </a:r>
            <a:r>
              <a:rPr lang="fr-BE" dirty="0" smtClean="0"/>
              <a:t> » (Perl code) </a:t>
            </a:r>
            <a:r>
              <a:rPr lang="fr-BE" dirty="0" err="1" smtClean="0"/>
              <a:t>Genes</a:t>
            </a:r>
            <a:r>
              <a:rPr lang="fr-BE" dirty="0" smtClean="0"/>
              <a:t> Table to catch </a:t>
            </a:r>
            <a:r>
              <a:rPr lang="fr-BE" dirty="0" err="1" smtClean="0"/>
              <a:t>additionnal</a:t>
            </a:r>
            <a:r>
              <a:rPr lang="fr-BE" dirty="0" smtClean="0"/>
              <a:t> info</a:t>
            </a:r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488504" y="4269565"/>
            <a:ext cx="794486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Objectives:</a:t>
            </a:r>
          </a:p>
          <a:p>
            <a:endParaRPr lang="fr-BE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err="1" smtClean="0"/>
              <a:t>Identify</a:t>
            </a:r>
            <a:r>
              <a:rPr lang="fr-BE" dirty="0" smtClean="0"/>
              <a:t> </a:t>
            </a:r>
            <a:r>
              <a:rPr lang="fr-BE" dirty="0" err="1" smtClean="0"/>
              <a:t>from</a:t>
            </a:r>
            <a:r>
              <a:rPr lang="fr-BE" dirty="0" smtClean="0"/>
              <a:t> BED data how ASID probes match on UCGD </a:t>
            </a:r>
            <a:r>
              <a:rPr lang="fr-BE" dirty="0" err="1" smtClean="0"/>
              <a:t>selected</a:t>
            </a:r>
            <a:r>
              <a:rPr lang="fr-BE" dirty="0" smtClean="0"/>
              <a:t> </a:t>
            </a:r>
            <a:r>
              <a:rPr lang="fr-BE" dirty="0" err="1" smtClean="0"/>
              <a:t>Genes</a:t>
            </a:r>
            <a:r>
              <a:rPr lang="fr-BE" dirty="0" smtClean="0"/>
              <a:t>/Codex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err="1" smtClean="0"/>
              <a:t>Provide</a:t>
            </a:r>
            <a:r>
              <a:rPr lang="fr-BE" dirty="0" smtClean="0"/>
              <a:t> a MS-Excel </a:t>
            </a:r>
            <a:r>
              <a:rPr lang="fr-BE" dirty="0" err="1" smtClean="0"/>
              <a:t>Workbook</a:t>
            </a:r>
            <a:r>
              <a:rPr lang="fr-BE" dirty="0" smtClean="0"/>
              <a:t> for more in </a:t>
            </a:r>
            <a:r>
              <a:rPr lang="fr-BE" dirty="0" err="1" smtClean="0"/>
              <a:t>depth</a:t>
            </a:r>
            <a:r>
              <a:rPr lang="fr-BE" dirty="0" smtClean="0"/>
              <a:t> investigations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0006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48680"/>
          </a:xfrm>
        </p:spPr>
        <p:txBody>
          <a:bodyPr>
            <a:noAutofit/>
          </a:bodyPr>
          <a:lstStyle/>
          <a:p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ASID Probes 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Matching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99" y="1743580"/>
            <a:ext cx="7724775" cy="809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3315964" y="652046"/>
            <a:ext cx="3277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/>
              <a:t>ASID Probes (120 </a:t>
            </a:r>
            <a:r>
              <a:rPr lang="fr-BE" b="1" dirty="0" err="1" smtClean="0"/>
              <a:t>nuc</a:t>
            </a:r>
            <a:r>
              <a:rPr lang="fr-BE" b="1" dirty="0" smtClean="0"/>
              <a:t>.) = 132942</a:t>
            </a:r>
            <a:endParaRPr lang="fr-BE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004761" y="1268760"/>
            <a:ext cx="5987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b="1" dirty="0" smtClean="0"/>
              <a:t>UCGD </a:t>
            </a:r>
            <a:r>
              <a:rPr lang="fr-BE" b="1" dirty="0" err="1" smtClean="0"/>
              <a:t>Genes</a:t>
            </a:r>
            <a:r>
              <a:rPr lang="fr-BE" b="1" dirty="0" smtClean="0"/>
              <a:t> = 748 (749 minus SHRANK2 HG19 not </a:t>
            </a:r>
            <a:r>
              <a:rPr lang="fr-BE" b="1" dirty="0" err="1" smtClean="0"/>
              <a:t>available</a:t>
            </a:r>
            <a:r>
              <a:rPr lang="fr-BE" b="1" dirty="0" smtClean="0"/>
              <a:t>)</a:t>
            </a:r>
            <a:endParaRPr lang="fr-BE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72480" y="2924944"/>
            <a:ext cx="3389198" cy="3077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BE" sz="1400" b="1" dirty="0" smtClean="0"/>
              <a:t>Probe </a:t>
            </a:r>
            <a:r>
              <a:rPr lang="fr-BE" sz="1400" b="1" dirty="0" err="1" smtClean="0"/>
              <a:t>Fully</a:t>
            </a:r>
            <a:r>
              <a:rPr lang="fr-BE" sz="1400" b="1" dirty="0" smtClean="0"/>
              <a:t> </a:t>
            </a:r>
            <a:r>
              <a:rPr lang="fr-BE" sz="1400" b="1" dirty="0" err="1" smtClean="0"/>
              <a:t>Included</a:t>
            </a:r>
            <a:r>
              <a:rPr lang="fr-BE" sz="1400" b="1" dirty="0" smtClean="0"/>
              <a:t> or </a:t>
            </a:r>
            <a:r>
              <a:rPr lang="fr-BE" sz="1400" b="1" dirty="0" err="1" smtClean="0"/>
              <a:t>Fully</a:t>
            </a:r>
            <a:r>
              <a:rPr lang="fr-BE" sz="1400" b="1" dirty="0" smtClean="0"/>
              <a:t> </a:t>
            </a:r>
            <a:r>
              <a:rPr lang="fr-BE" sz="1400" b="1" dirty="0" err="1" smtClean="0"/>
              <a:t>Encompassing</a:t>
            </a:r>
            <a:endParaRPr lang="fr-BE" sz="1400" b="1" dirty="0"/>
          </a:p>
        </p:txBody>
      </p:sp>
      <p:cxnSp>
        <p:nvCxnSpPr>
          <p:cNvPr id="8" name="Connecteur droit avec flèche 7"/>
          <p:cNvCxnSpPr>
            <a:endCxn id="4" idx="0"/>
          </p:cNvCxnSpPr>
          <p:nvPr/>
        </p:nvCxnSpPr>
        <p:spPr>
          <a:xfrm flipH="1">
            <a:off x="1967079" y="2553205"/>
            <a:ext cx="1113713" cy="371739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360712" y="3423331"/>
            <a:ext cx="2860783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fr-BE" sz="1400" b="1" dirty="0" smtClean="0"/>
              <a:t>Probe </a:t>
            </a:r>
            <a:r>
              <a:rPr lang="fr-BE" sz="1400" b="1" dirty="0" err="1" smtClean="0"/>
              <a:t>Partially</a:t>
            </a:r>
            <a:r>
              <a:rPr lang="fr-BE" sz="1400" b="1" dirty="0" smtClean="0"/>
              <a:t> </a:t>
            </a:r>
            <a:r>
              <a:rPr lang="fr-BE" sz="1400" b="1" dirty="0" err="1" smtClean="0"/>
              <a:t>Included</a:t>
            </a:r>
            <a:r>
              <a:rPr lang="fr-BE" sz="1400" b="1" dirty="0" smtClean="0"/>
              <a:t> ( ≥ 60 </a:t>
            </a:r>
            <a:r>
              <a:rPr lang="fr-BE" sz="1400" b="1" dirty="0" err="1" smtClean="0"/>
              <a:t>nuc</a:t>
            </a:r>
            <a:r>
              <a:rPr lang="fr-BE" sz="1400" b="1" dirty="0" smtClean="0"/>
              <a:t>)</a:t>
            </a:r>
            <a:endParaRPr lang="fr-BE" sz="1400" b="1" dirty="0"/>
          </a:p>
        </p:txBody>
      </p:sp>
      <p:cxnSp>
        <p:nvCxnSpPr>
          <p:cNvPr id="13" name="Connecteur droit avec flèche 12"/>
          <p:cNvCxnSpPr>
            <a:endCxn id="12" idx="0"/>
          </p:cNvCxnSpPr>
          <p:nvPr/>
        </p:nvCxnSpPr>
        <p:spPr>
          <a:xfrm flipH="1">
            <a:off x="3791104" y="2553205"/>
            <a:ext cx="406045" cy="87012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088904" y="2925455"/>
            <a:ext cx="2735749" cy="30777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fr-BE" sz="1400" b="1" dirty="0" smtClean="0"/>
              <a:t>Probe </a:t>
            </a:r>
            <a:r>
              <a:rPr lang="fr-BE" sz="1400" b="1" dirty="0" err="1" smtClean="0"/>
              <a:t>Partially</a:t>
            </a:r>
            <a:r>
              <a:rPr lang="fr-BE" sz="1400" b="1" dirty="0" smtClean="0"/>
              <a:t> </a:t>
            </a:r>
            <a:r>
              <a:rPr lang="fr-BE" sz="1400" b="1" dirty="0" err="1" smtClean="0"/>
              <a:t>Included</a:t>
            </a:r>
            <a:r>
              <a:rPr lang="fr-BE" sz="1400" b="1" dirty="0" smtClean="0"/>
              <a:t> (&lt; 60 </a:t>
            </a:r>
            <a:r>
              <a:rPr lang="fr-BE" sz="1400" b="1" dirty="0" err="1" smtClean="0"/>
              <a:t>nuc</a:t>
            </a:r>
            <a:r>
              <a:rPr lang="fr-BE" sz="1400" b="1" dirty="0" smtClean="0"/>
              <a:t>)</a:t>
            </a:r>
            <a:endParaRPr lang="fr-BE" sz="1400" b="1" dirty="0"/>
          </a:p>
        </p:txBody>
      </p:sp>
      <p:cxnSp>
        <p:nvCxnSpPr>
          <p:cNvPr id="19" name="Connecteur droit avec flèche 18"/>
          <p:cNvCxnSpPr>
            <a:endCxn id="18" idx="0"/>
          </p:cNvCxnSpPr>
          <p:nvPr/>
        </p:nvCxnSpPr>
        <p:spPr>
          <a:xfrm flipH="1">
            <a:off x="5456779" y="2551569"/>
            <a:ext cx="144293" cy="373886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321152" y="3453796"/>
            <a:ext cx="1875257" cy="30777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fr-BE" sz="1400" b="1" dirty="0" smtClean="0"/>
              <a:t>Probe Close ( </a:t>
            </a:r>
            <a:r>
              <a:rPr lang="fr-BE" sz="1400" b="1" dirty="0"/>
              <a:t>≤</a:t>
            </a:r>
            <a:r>
              <a:rPr lang="fr-BE" sz="1400" b="1" dirty="0" smtClean="0"/>
              <a:t> 60 </a:t>
            </a:r>
            <a:r>
              <a:rPr lang="fr-BE" sz="1400" b="1" dirty="0" err="1" smtClean="0"/>
              <a:t>nuc</a:t>
            </a:r>
            <a:r>
              <a:rPr lang="fr-BE" sz="1400" b="1" dirty="0" smtClean="0"/>
              <a:t>)</a:t>
            </a:r>
            <a:endParaRPr lang="fr-BE" sz="1400" b="1" dirty="0"/>
          </a:p>
        </p:txBody>
      </p:sp>
      <p:cxnSp>
        <p:nvCxnSpPr>
          <p:cNvPr id="23" name="Connecteur droit avec flèche 22"/>
          <p:cNvCxnSpPr>
            <a:endCxn id="22" idx="0"/>
          </p:cNvCxnSpPr>
          <p:nvPr/>
        </p:nvCxnSpPr>
        <p:spPr>
          <a:xfrm>
            <a:off x="6851816" y="2553205"/>
            <a:ext cx="406965" cy="900591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7614661" y="2928329"/>
            <a:ext cx="1966629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BE" sz="1400" b="1" dirty="0" smtClean="0"/>
              <a:t>Probe Close ( </a:t>
            </a:r>
            <a:r>
              <a:rPr lang="fr-BE" sz="1400" b="1" dirty="0"/>
              <a:t>≤</a:t>
            </a:r>
            <a:r>
              <a:rPr lang="fr-BE" sz="1400" b="1" dirty="0" smtClean="0"/>
              <a:t> 120 </a:t>
            </a:r>
            <a:r>
              <a:rPr lang="fr-BE" sz="1400" b="1" dirty="0" err="1" smtClean="0"/>
              <a:t>nuc</a:t>
            </a:r>
            <a:r>
              <a:rPr lang="fr-BE" sz="1400" b="1" dirty="0" smtClean="0"/>
              <a:t>)</a:t>
            </a:r>
            <a:endParaRPr lang="fr-BE" sz="1400" b="1" dirty="0"/>
          </a:p>
        </p:txBody>
      </p:sp>
      <p:cxnSp>
        <p:nvCxnSpPr>
          <p:cNvPr id="34" name="Connecteur droit avec flèche 33"/>
          <p:cNvCxnSpPr>
            <a:endCxn id="33" idx="0"/>
          </p:cNvCxnSpPr>
          <p:nvPr/>
        </p:nvCxnSpPr>
        <p:spPr>
          <a:xfrm>
            <a:off x="8145325" y="2553205"/>
            <a:ext cx="452651" cy="3751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 rot="21419134">
            <a:off x="23853" y="1222598"/>
            <a:ext cx="1841145" cy="30777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BE" sz="1400" b="1" dirty="0" smtClean="0"/>
              <a:t>Total Probes </a:t>
            </a:r>
            <a:r>
              <a:rPr lang="fr-BE" sz="1400" b="1" dirty="0" err="1" smtClean="0"/>
              <a:t>Matching</a:t>
            </a:r>
            <a:endParaRPr lang="fr-BE" sz="1400" b="1" dirty="0"/>
          </a:p>
        </p:txBody>
      </p:sp>
      <p:cxnSp>
        <p:nvCxnSpPr>
          <p:cNvPr id="37" name="Connecteur droit avec flèche 36"/>
          <p:cNvCxnSpPr>
            <a:endCxn id="36" idx="2"/>
          </p:cNvCxnSpPr>
          <p:nvPr/>
        </p:nvCxnSpPr>
        <p:spPr>
          <a:xfrm flipH="1" flipV="1">
            <a:off x="952519" y="1530162"/>
            <a:ext cx="139680" cy="81871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2280918" y="4149080"/>
            <a:ext cx="5832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b="1" dirty="0" smtClean="0"/>
              <a:t>UCGD Codex = 14143 (Incl. SHRANK2 HG19 </a:t>
            </a:r>
            <a:r>
              <a:rPr lang="fr-BE" b="1" dirty="0" err="1" smtClean="0"/>
              <a:t>available</a:t>
            </a:r>
            <a:r>
              <a:rPr lang="fr-BE" b="1" dirty="0" smtClean="0"/>
              <a:t> Codex)</a:t>
            </a:r>
            <a:endParaRPr lang="fr-BE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99" y="4653136"/>
            <a:ext cx="7724775" cy="809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83173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48680"/>
          </a:xfrm>
        </p:spPr>
        <p:txBody>
          <a:bodyPr>
            <a:noAutofit/>
          </a:bodyPr>
          <a:lstStyle/>
          <a:p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ASID 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Coverage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UCGD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155" y="1040553"/>
            <a:ext cx="3867150" cy="1809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4520952" y="578888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err="1" smtClean="0"/>
              <a:t>Genes</a:t>
            </a:r>
            <a:endParaRPr lang="fr-BE" sz="2400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784854"/>
              </p:ext>
            </p:extLst>
          </p:nvPr>
        </p:nvGraphicFramePr>
        <p:xfrm>
          <a:off x="225835" y="2901921"/>
          <a:ext cx="9577063" cy="400050"/>
        </p:xfrm>
        <a:graphic>
          <a:graphicData uri="http://schemas.openxmlformats.org/drawingml/2006/table">
            <a:tbl>
              <a:tblPr/>
              <a:tblGrid>
                <a:gridCol w="9577063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CC"/>
                          </a:solidFill>
                          <a:effectLst/>
                          <a:latin typeface="Arial"/>
                        </a:rPr>
                        <a:t>Genes 748 vs. Codex 749:SHRANK2 has no HG19 coordinates taken as full gene but several of its Codex have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Genes 115 vs. Codex 118: While a probe can match a Gene, it can miss related Codex (proxy artifact)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122652" y="3356992"/>
            <a:ext cx="183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err="1" smtClean="0"/>
              <a:t>Genes</a:t>
            </a:r>
            <a:r>
              <a:rPr lang="fr-BE" sz="2400" b="1" dirty="0" smtClean="0"/>
              <a:t> Codex</a:t>
            </a:r>
            <a:endParaRPr lang="fr-BE" sz="24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342" y="3818657"/>
            <a:ext cx="7724775" cy="1209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sp>
        <p:nvSpPr>
          <p:cNvPr id="5" name="Accolade ouvrante 4"/>
          <p:cNvSpPr/>
          <p:nvPr/>
        </p:nvSpPr>
        <p:spPr>
          <a:xfrm>
            <a:off x="883382" y="4499640"/>
            <a:ext cx="216024" cy="51921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ZoneTexte 6"/>
          <p:cNvSpPr txBox="1"/>
          <p:nvPr/>
        </p:nvSpPr>
        <p:spPr>
          <a:xfrm>
            <a:off x="-24374" y="4620746"/>
            <a:ext cx="909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 smtClean="0"/>
              <a:t>Cumulative</a:t>
            </a:r>
            <a:endParaRPr lang="fr-BE" sz="12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653563" y="5373216"/>
            <a:ext cx="8568952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IMPORTANT: This </a:t>
            </a:r>
            <a:r>
              <a:rPr lang="fr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  <a:r>
              <a:rPr lang="fr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</a:t>
            </a:r>
            <a:r>
              <a:rPr lang="fr-B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go for a </a:t>
            </a:r>
            <a:r>
              <a:rPr lang="fr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</a:t>
            </a:r>
            <a:r>
              <a:rPr lang="fr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</a:t>
            </a:r>
            <a:r>
              <a:rPr lang="fr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</a:t>
            </a:r>
            <a:r>
              <a:rPr lang="fr-B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 </a:t>
            </a:r>
            <a:r>
              <a:rPr lang="fr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</a:t>
            </a:r>
            <a:r>
              <a:rPr lang="fr-B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fr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fr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</a:t>
            </a:r>
            <a:r>
              <a:rPr lang="fr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uncovered</a:t>
            </a:r>
            <a:r>
              <a:rPr lang="fr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</a:t>
            </a:r>
            <a:r>
              <a:rPr lang="fr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(s) of Codex </a:t>
            </a:r>
            <a:r>
              <a:rPr lang="fr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</a:t>
            </a:r>
            <a:r>
              <a:rPr lang="fr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</a:t>
            </a:r>
            <a:r>
              <a:rPr lang="fr-B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fr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fr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 of QC </a:t>
            </a:r>
            <a:r>
              <a:rPr lang="fr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</a:t>
            </a:r>
            <a:r>
              <a:rPr lang="fr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Codex HG19 BED file)</a:t>
            </a:r>
            <a:endParaRPr lang="fr-B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86318" y="6072557"/>
            <a:ext cx="641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To </a:t>
            </a:r>
            <a:r>
              <a:rPr lang="fr-BE" dirty="0" err="1" smtClean="0"/>
              <a:t>already</a:t>
            </a:r>
            <a:r>
              <a:rPr lang="fr-BE" dirty="0" smtClean="0"/>
              <a:t> </a:t>
            </a:r>
            <a:r>
              <a:rPr lang="fr-BE" dirty="0" err="1" smtClean="0"/>
              <a:t>review</a:t>
            </a:r>
            <a:r>
              <a:rPr lang="fr-BE" dirty="0" smtClean="0"/>
              <a:t> data by UCGD </a:t>
            </a:r>
            <a:r>
              <a:rPr lang="fr-BE" dirty="0" err="1" smtClean="0"/>
              <a:t>gene</a:t>
            </a:r>
            <a:r>
              <a:rPr lang="fr-BE" dirty="0" smtClean="0"/>
              <a:t>, </a:t>
            </a:r>
            <a:r>
              <a:rPr lang="fr-BE" dirty="0" err="1" smtClean="0"/>
              <a:t>download</a:t>
            </a:r>
            <a:r>
              <a:rPr lang="fr-BE" dirty="0" smtClean="0"/>
              <a:t> the MS-Excel file:</a:t>
            </a:r>
          </a:p>
          <a:p>
            <a:r>
              <a:rPr lang="fr-BE" dirty="0" smtClean="0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849702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273</Words>
  <Application>Microsoft Office PowerPoint</Application>
  <PresentationFormat>Format A4 (210 x 297 mm)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Agilent SureSelect Inherited Disease Panel (ASIH) vs. Ulg-CHU 2016Jun Genetic Disease Panel (UCGD)</vt:lpstr>
      <vt:lpstr>Context/Overview</vt:lpstr>
      <vt:lpstr>ASID Probes Matching Summary </vt:lpstr>
      <vt:lpstr>ASID Coverage of UCGD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Agilent SureSelect Inherited Disease Panel (ASIH) vs. Ulg-CHU 2016Jun Genetic Diseases Panel (UCGD)</dc:title>
  <dc:creator>User</dc:creator>
  <cp:lastModifiedBy>User</cp:lastModifiedBy>
  <cp:revision>8</cp:revision>
  <dcterms:created xsi:type="dcterms:W3CDTF">2016-08-19T10:19:44Z</dcterms:created>
  <dcterms:modified xsi:type="dcterms:W3CDTF">2016-08-19T13:52:43Z</dcterms:modified>
</cp:coreProperties>
</file>