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26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014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33463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66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733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36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1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353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7540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848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84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599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B2B9-6571-455E-822C-0A2276DACE80}" type="datetimeFigureOut">
              <a:rPr lang="fr-BE" smtClean="0"/>
              <a:t>13-09-16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B258-1842-4E04-A773-DACDDE508A9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538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 smtClean="0"/>
              <a:t>Exomes</a:t>
            </a:r>
            <a:r>
              <a:rPr lang="fr-BE" dirty="0" smtClean="0"/>
              <a:t> vs. Panels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BE" sz="2000" b="1" i="1" dirty="0" smtClean="0"/>
              <a:t>Leonor Palmeira &amp; Pierre Lecocq</a:t>
            </a:r>
            <a:endParaRPr lang="fr-BE" sz="2000" b="1" i="1" dirty="0"/>
          </a:p>
        </p:txBody>
      </p:sp>
    </p:spTree>
    <p:extLst>
      <p:ext uri="{BB962C8B-B14F-4D97-AF65-F5344CB8AC3E}">
        <p14:creationId xmlns:p14="http://schemas.microsoft.com/office/powerpoint/2010/main" val="293610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Overview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9244" y="692696"/>
            <a:ext cx="3553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1. « </a:t>
            </a:r>
            <a:r>
              <a:rPr lang="fr-BE" sz="2400" b="1" dirty="0" err="1" smtClean="0"/>
              <a:t>Quality</a:t>
            </a:r>
            <a:r>
              <a:rPr lang="fr-BE" sz="2400" b="1" dirty="0" smtClean="0"/>
              <a:t> of </a:t>
            </a:r>
            <a:r>
              <a:rPr lang="fr-BE" sz="2400" b="1" dirty="0" err="1" smtClean="0"/>
              <a:t>Coverage</a:t>
            </a:r>
            <a:r>
              <a:rPr lang="fr-BE" sz="2400" b="1" dirty="0" smtClean="0"/>
              <a:t> ».</a:t>
            </a:r>
            <a:endParaRPr lang="fr-BE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272480" y="1031250"/>
            <a:ext cx="9361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/>
              <a:t>Input:	Bam Files </a:t>
            </a:r>
            <a:r>
              <a:rPr lang="fr-BE" b="1" dirty="0" err="1" smtClean="0"/>
              <a:t>from</a:t>
            </a:r>
            <a:r>
              <a:rPr lang="fr-BE" b="1" dirty="0" smtClean="0"/>
              <a:t> 3 NGS </a:t>
            </a:r>
            <a:r>
              <a:rPr lang="fr-BE" b="1" dirty="0" err="1" smtClean="0"/>
              <a:t>subsets</a:t>
            </a:r>
            <a:r>
              <a:rPr lang="fr-BE" b="1" dirty="0" smtClean="0"/>
              <a:t> (+/- 10 </a:t>
            </a:r>
            <a:r>
              <a:rPr lang="fr-BE" b="1" dirty="0" err="1" smtClean="0"/>
              <a:t>samples</a:t>
            </a:r>
            <a:r>
              <a:rPr lang="fr-BE" b="1" dirty="0" smtClean="0"/>
              <a:t> </a:t>
            </a:r>
            <a:r>
              <a:rPr lang="fr-BE" b="1" dirty="0" err="1" smtClean="0"/>
              <a:t>each</a:t>
            </a:r>
            <a:r>
              <a:rPr lang="fr-BE" b="1" dirty="0" smtClean="0"/>
              <a:t>): </a:t>
            </a:r>
            <a:r>
              <a:rPr lang="fr-BE" b="1" dirty="0" smtClean="0"/>
              <a:t>NextSeq1, NextSeq2 &amp; WES4.</a:t>
            </a:r>
          </a:p>
          <a:p>
            <a:r>
              <a:rPr lang="fr-BE" b="1" dirty="0"/>
              <a:t>	</a:t>
            </a:r>
            <a:r>
              <a:rPr lang="fr-BE" b="1" dirty="0" err="1" smtClean="0"/>
              <a:t>Targets</a:t>
            </a:r>
            <a:r>
              <a:rPr lang="fr-BE" b="1" dirty="0" smtClean="0"/>
              <a:t> BED file </a:t>
            </a:r>
            <a:r>
              <a:rPr lang="fr-BE" b="1" dirty="0" smtClean="0"/>
              <a:t>( = </a:t>
            </a:r>
            <a:r>
              <a:rPr lang="fr-BE" b="1" dirty="0" err="1" smtClean="0"/>
              <a:t>regions</a:t>
            </a:r>
            <a:r>
              <a:rPr lang="fr-BE" b="1" dirty="0" smtClean="0"/>
              <a:t> </a:t>
            </a:r>
            <a:r>
              <a:rPr lang="fr-BE" b="1" dirty="0" smtClean="0"/>
              <a:t>made </a:t>
            </a:r>
            <a:r>
              <a:rPr lang="fr-BE" b="1" dirty="0" err="1" smtClean="0"/>
              <a:t>from</a:t>
            </a:r>
            <a:r>
              <a:rPr lang="fr-BE" b="1" dirty="0" smtClean="0"/>
              <a:t> </a:t>
            </a:r>
            <a:r>
              <a:rPr lang="fr-BE" b="1" dirty="0" err="1" smtClean="0"/>
              <a:t>concatenated</a:t>
            </a:r>
            <a:r>
              <a:rPr lang="fr-BE" b="1" dirty="0" smtClean="0"/>
              <a:t> </a:t>
            </a:r>
            <a:r>
              <a:rPr lang="fr-BE" b="1" dirty="0" err="1" smtClean="0"/>
              <a:t>contiguous</a:t>
            </a:r>
            <a:r>
              <a:rPr lang="fr-BE" b="1" dirty="0" smtClean="0"/>
              <a:t> </a:t>
            </a:r>
            <a:r>
              <a:rPr lang="fr-BE" b="1" dirty="0" smtClean="0"/>
              <a:t>probes ; </a:t>
            </a:r>
            <a:r>
              <a:rPr lang="fr-BE" b="1" dirty="0" err="1" smtClean="0"/>
              <a:t>Agilent</a:t>
            </a:r>
            <a:r>
              <a:rPr lang="fr-BE" b="1" dirty="0" smtClean="0"/>
              <a:t> </a:t>
            </a:r>
            <a:r>
              <a:rPr lang="fr-BE" b="1" dirty="0" err="1" smtClean="0"/>
              <a:t>SureSelect</a:t>
            </a:r>
            <a:r>
              <a:rPr lang="fr-BE" b="1" dirty="0" smtClean="0"/>
              <a:t> </a:t>
            </a:r>
            <a:r>
              <a:rPr lang="fr-BE" b="1" dirty="0" err="1" smtClean="0"/>
              <a:t>Inherited</a:t>
            </a:r>
            <a:r>
              <a:rPr lang="fr-BE" b="1" dirty="0" smtClean="0"/>
              <a:t> </a:t>
            </a:r>
            <a:r>
              <a:rPr lang="fr-BE" b="1" dirty="0" err="1" smtClean="0"/>
              <a:t>Diseases</a:t>
            </a:r>
            <a:r>
              <a:rPr lang="fr-BE" b="1" dirty="0" smtClean="0"/>
              <a:t>)</a:t>
            </a:r>
          </a:p>
          <a:p>
            <a:endParaRPr lang="fr-BE" b="1" dirty="0" smtClean="0"/>
          </a:p>
          <a:p>
            <a:r>
              <a:rPr lang="fr-BE" b="1" dirty="0" smtClean="0"/>
              <a:t>Picard </a:t>
            </a:r>
            <a:r>
              <a:rPr lang="fr-BE" b="1" dirty="0" smtClean="0"/>
              <a:t>Tools: </a:t>
            </a:r>
            <a:r>
              <a:rPr lang="fr-BE" b="1" dirty="0" err="1" smtClean="0"/>
              <a:t>Produces</a:t>
            </a:r>
            <a:r>
              <a:rPr lang="fr-BE" b="1" dirty="0" smtClean="0"/>
              <a:t> Output files </a:t>
            </a:r>
            <a:r>
              <a:rPr lang="fr-BE" b="1" dirty="0" err="1" smtClean="0"/>
              <a:t>containing</a:t>
            </a:r>
            <a:r>
              <a:rPr lang="fr-BE" b="1" dirty="0" smtClean="0"/>
              <a:t> (not </a:t>
            </a:r>
            <a:r>
              <a:rPr lang="fr-BE" b="1" dirty="0" err="1" smtClean="0"/>
              <a:t>only</a:t>
            </a:r>
            <a:r>
              <a:rPr lang="fr-BE" b="1" dirty="0" smtClean="0"/>
              <a:t>) </a:t>
            </a:r>
            <a:r>
              <a:rPr lang="fr-BE" b="1" dirty="0" err="1" smtClean="0"/>
              <a:t>Mean</a:t>
            </a:r>
            <a:r>
              <a:rPr lang="fr-BE" b="1" dirty="0" smtClean="0"/>
              <a:t> </a:t>
            </a:r>
            <a:r>
              <a:rPr lang="fr-BE" b="1" dirty="0" err="1" smtClean="0"/>
              <a:t>coverage</a:t>
            </a:r>
            <a:r>
              <a:rPr lang="fr-BE" b="1" dirty="0" smtClean="0"/>
              <a:t> per position </a:t>
            </a:r>
            <a:r>
              <a:rPr lang="fr-BE" b="1" dirty="0" err="1" smtClean="0"/>
              <a:t>within</a:t>
            </a:r>
            <a:r>
              <a:rPr lang="fr-BE" b="1" dirty="0" smtClean="0"/>
              <a:t> </a:t>
            </a:r>
            <a:r>
              <a:rPr lang="fr-BE" b="1" dirty="0" err="1" smtClean="0"/>
              <a:t>Targets</a:t>
            </a:r>
            <a:r>
              <a:rPr lang="fr-BE" b="1" dirty="0" smtClean="0"/>
              <a:t> (</a:t>
            </a:r>
            <a:r>
              <a:rPr lang="fr-BE" b="1" dirty="0" smtClean="0"/>
              <a:t>HS ONLY: </a:t>
            </a:r>
            <a:r>
              <a:rPr lang="fr-BE" b="1" dirty="0" smtClean="0"/>
              <a:t>The more </a:t>
            </a:r>
            <a:r>
              <a:rPr lang="fr-BE" b="1" dirty="0" err="1" smtClean="0"/>
              <a:t>stringeant</a:t>
            </a:r>
            <a:r>
              <a:rPr lang="fr-BE" b="1" dirty="0" smtClean="0"/>
              <a:t>)</a:t>
            </a:r>
            <a:endParaRPr lang="fr-BE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9244" y="2842591"/>
            <a:ext cx="300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2</a:t>
            </a:r>
            <a:r>
              <a:rPr lang="fr-BE" sz="2400" b="1" dirty="0" smtClean="0"/>
              <a:t>. « CUGD </a:t>
            </a:r>
            <a:r>
              <a:rPr lang="fr-BE" sz="2400" b="1" dirty="0" err="1" smtClean="0"/>
              <a:t>coverage</a:t>
            </a:r>
            <a:r>
              <a:rPr lang="fr-BE" sz="2400" b="1" dirty="0" smtClean="0"/>
              <a:t> ».</a:t>
            </a:r>
            <a:endParaRPr lang="fr-BE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259245" y="3187311"/>
            <a:ext cx="9374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/>
              <a:t>Input = </a:t>
            </a:r>
            <a:r>
              <a:rPr lang="fr-BE" b="1" dirty="0" err="1" smtClean="0"/>
              <a:t>BEDs</a:t>
            </a:r>
            <a:r>
              <a:rPr lang="fr-BE" b="1" dirty="0" smtClean="0"/>
              <a:t> Files </a:t>
            </a:r>
            <a:r>
              <a:rPr lang="fr-BE" b="1" dirty="0" err="1" smtClean="0"/>
              <a:t>from</a:t>
            </a:r>
            <a:r>
              <a:rPr lang="fr-BE" b="1" dirty="0" smtClean="0"/>
              <a:t> </a:t>
            </a:r>
            <a:r>
              <a:rPr lang="fr-BE" b="1" dirty="0" err="1" smtClean="0"/>
              <a:t>Agilent</a:t>
            </a:r>
            <a:r>
              <a:rPr lang="fr-BE" b="1" dirty="0" smtClean="0"/>
              <a:t> </a:t>
            </a:r>
            <a:r>
              <a:rPr lang="fr-BE" b="1" dirty="0" err="1" smtClean="0"/>
              <a:t>SureSelect</a:t>
            </a:r>
            <a:r>
              <a:rPr lang="fr-BE" b="1" dirty="0" smtClean="0"/>
              <a:t> </a:t>
            </a:r>
            <a:r>
              <a:rPr lang="fr-BE" b="1" dirty="0" err="1" smtClean="0"/>
              <a:t>Inherited</a:t>
            </a:r>
            <a:r>
              <a:rPr lang="fr-BE" b="1" dirty="0" smtClean="0"/>
              <a:t> </a:t>
            </a:r>
            <a:r>
              <a:rPr lang="fr-BE" b="1" dirty="0" err="1" smtClean="0"/>
              <a:t>Diseases</a:t>
            </a:r>
            <a:r>
              <a:rPr lang="fr-BE" b="1" dirty="0" smtClean="0"/>
              <a:t>  &amp;  </a:t>
            </a:r>
            <a:r>
              <a:rPr lang="fr-BE" b="1" dirty="0" err="1" smtClean="0"/>
              <a:t>Agilent</a:t>
            </a:r>
            <a:r>
              <a:rPr lang="fr-BE" b="1" dirty="0" smtClean="0"/>
              <a:t> CUDG </a:t>
            </a:r>
            <a:r>
              <a:rPr lang="fr-BE" b="1" dirty="0" err="1" smtClean="0"/>
              <a:t>SureDesign</a:t>
            </a:r>
            <a:r>
              <a:rPr lang="fr-BE" b="1" dirty="0" smtClean="0"/>
              <a:t> (custom, </a:t>
            </a:r>
            <a:r>
              <a:rPr lang="fr-BE" b="1" dirty="0" err="1" smtClean="0"/>
              <a:t>specific</a:t>
            </a:r>
            <a:r>
              <a:rPr lang="fr-BE" b="1" dirty="0" smtClean="0"/>
              <a:t>)</a:t>
            </a:r>
            <a:endParaRPr lang="fr-BE" b="1" dirty="0" smtClean="0"/>
          </a:p>
          <a:p>
            <a:r>
              <a:rPr lang="fr-BE" b="1" dirty="0" smtClean="0"/>
              <a:t>Perl code to </a:t>
            </a:r>
            <a:r>
              <a:rPr lang="fr-BE" b="1" dirty="0" err="1" smtClean="0"/>
              <a:t>identify</a:t>
            </a:r>
            <a:r>
              <a:rPr lang="fr-BE" b="1" dirty="0" smtClean="0"/>
              <a:t> (</a:t>
            </a:r>
            <a:r>
              <a:rPr lang="fr-BE" b="1" dirty="0" err="1" smtClean="0"/>
              <a:t>nuc</a:t>
            </a:r>
            <a:r>
              <a:rPr lang="fr-BE" b="1" dirty="0" smtClean="0"/>
              <a:t> by </a:t>
            </a:r>
            <a:r>
              <a:rPr lang="fr-BE" b="1" dirty="0" err="1" smtClean="0"/>
              <a:t>nuc</a:t>
            </a:r>
            <a:r>
              <a:rPr lang="fr-BE" b="1" dirty="0" smtClean="0"/>
              <a:t>) % of </a:t>
            </a:r>
            <a:r>
              <a:rPr lang="fr-BE" b="1" dirty="0" err="1" smtClean="0"/>
              <a:t>coverage</a:t>
            </a:r>
            <a:r>
              <a:rPr lang="fr-BE" b="1" dirty="0" smtClean="0"/>
              <a:t> of CUDG </a:t>
            </a:r>
            <a:r>
              <a:rPr lang="fr-BE" b="1" dirty="0" err="1" smtClean="0"/>
              <a:t>genes</a:t>
            </a:r>
            <a:endParaRPr lang="fr-BE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59244" y="4191579"/>
            <a:ext cx="451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3</a:t>
            </a:r>
            <a:r>
              <a:rPr lang="fr-BE" sz="2400" b="1" dirty="0" smtClean="0"/>
              <a:t>. </a:t>
            </a:r>
            <a:r>
              <a:rPr lang="fr-BE" sz="2400" b="1" dirty="0" smtClean="0"/>
              <a:t>« </a:t>
            </a:r>
            <a:r>
              <a:rPr lang="fr-BE" sz="2400" b="1" dirty="0" smtClean="0"/>
              <a:t>Gene / Domain Duplication</a:t>
            </a:r>
            <a:r>
              <a:rPr lang="fr-BE" sz="2400" b="1" dirty="0" smtClean="0"/>
              <a:t> ».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259244" y="4536299"/>
            <a:ext cx="74652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/>
              <a:t>Input = </a:t>
            </a:r>
            <a:r>
              <a:rPr lang="fr-BE" b="1" dirty="0" smtClean="0"/>
              <a:t>HG38 FASTA files (chromosomes) &amp; Codex FASTA files</a:t>
            </a:r>
          </a:p>
          <a:p>
            <a:r>
              <a:rPr lang="fr-BE" b="1" dirty="0" err="1" smtClean="0"/>
              <a:t>FormatDB</a:t>
            </a:r>
            <a:r>
              <a:rPr lang="fr-BE" b="1" dirty="0" smtClean="0"/>
              <a:t>, </a:t>
            </a:r>
            <a:r>
              <a:rPr lang="fr-BE" b="1" dirty="0" err="1" smtClean="0"/>
              <a:t>Blastall</a:t>
            </a:r>
            <a:r>
              <a:rPr lang="fr-BE" b="1" dirty="0" smtClean="0"/>
              <a:t> and Perl code. </a:t>
            </a:r>
            <a:r>
              <a:rPr lang="fr-BE" b="1" dirty="0" err="1" smtClean="0"/>
              <a:t>Review</a:t>
            </a:r>
            <a:r>
              <a:rPr lang="fr-BE" b="1" dirty="0" smtClean="0"/>
              <a:t> possible </a:t>
            </a:r>
            <a:r>
              <a:rPr lang="fr-BE" b="1" dirty="0" err="1" smtClean="0"/>
              <a:t>gene</a:t>
            </a:r>
            <a:r>
              <a:rPr lang="fr-BE" b="1" dirty="0" smtClean="0"/>
              <a:t>/</a:t>
            </a:r>
            <a:r>
              <a:rPr lang="fr-BE" b="1" dirty="0" err="1" smtClean="0"/>
              <a:t>domain</a:t>
            </a:r>
            <a:r>
              <a:rPr lang="fr-BE" b="1" dirty="0" smtClean="0"/>
              <a:t> duplication.</a:t>
            </a:r>
          </a:p>
          <a:p>
            <a:endParaRPr lang="fr-BE" b="1" dirty="0"/>
          </a:p>
          <a:p>
            <a:r>
              <a:rPr lang="fr-BE" b="1" dirty="0" smtClean="0"/>
              <a:t>Important: </a:t>
            </a:r>
            <a:r>
              <a:rPr lang="fr-BE" b="1" dirty="0" err="1" smtClean="0"/>
              <a:t>Threshold</a:t>
            </a:r>
            <a:r>
              <a:rPr lang="fr-BE" b="1" dirty="0" smtClean="0"/>
              <a:t> set at &gt; 21 </a:t>
            </a:r>
            <a:r>
              <a:rPr lang="fr-BE" b="1" dirty="0" err="1" smtClean="0"/>
              <a:t>Nuc</a:t>
            </a:r>
            <a:r>
              <a:rPr lang="fr-BE" b="1" dirty="0" smtClean="0"/>
              <a:t>. 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30296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Quality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Target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NextSeq1, NextSeq2 &amp; WES4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89429" y="692696"/>
            <a:ext cx="7173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Picard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for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Targets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Agilent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SureSelect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Inherited</a:t>
            </a:r>
            <a:r>
              <a:rPr lang="fr-B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Diseases</a:t>
            </a:r>
            <a:endParaRPr lang="fr-B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1196752"/>
            <a:ext cx="8023225" cy="540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3910691"/>
            <a:ext cx="30607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56656" y="4725144"/>
            <a:ext cx="3219524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/>
          <p:cNvSpPr/>
          <p:nvPr/>
        </p:nvSpPr>
        <p:spPr>
          <a:xfrm>
            <a:off x="3800872" y="2060848"/>
            <a:ext cx="720080" cy="10801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ZoneTexte 7"/>
          <p:cNvSpPr txBox="1"/>
          <p:nvPr/>
        </p:nvSpPr>
        <p:spPr>
          <a:xfrm>
            <a:off x="4696900" y="1691516"/>
            <a:ext cx="4080734" cy="3385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BE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≤</a:t>
            </a:r>
            <a:r>
              <a:rPr lang="fr-B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10-9 chances to </a:t>
            </a:r>
            <a:r>
              <a:rPr lang="fr-BE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</a:t>
            </a:r>
            <a:r>
              <a:rPr lang="fr-B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identifying</a:t>
            </a:r>
            <a:r>
              <a:rPr lang="fr-BE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second </a:t>
            </a:r>
            <a:r>
              <a:rPr lang="fr-BE" sz="1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allele</a:t>
            </a:r>
            <a:endParaRPr lang="fr-BE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61112" y="5674959"/>
            <a:ext cx="2632195" cy="369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fr-BE" b="1" dirty="0" smtClean="0"/>
              <a:t>Important: Reads </a:t>
            </a:r>
            <a:r>
              <a:rPr lang="fr-BE" b="1" dirty="0" err="1" smtClean="0"/>
              <a:t>Counts</a:t>
            </a:r>
            <a:r>
              <a:rPr lang="fr-BE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01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CUGD (748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% Codex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Coverage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analyses)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72" y="3284984"/>
            <a:ext cx="4536504" cy="340674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804760" y="577590"/>
            <a:ext cx="32496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600" b="1" dirty="0" err="1" smtClean="0"/>
              <a:t>Agilent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Inherited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Diseases</a:t>
            </a:r>
            <a:r>
              <a:rPr lang="fr-BE" sz="1600" b="1" dirty="0" smtClean="0"/>
              <a:t> </a:t>
            </a:r>
            <a:r>
              <a:rPr lang="fr-BE" sz="1600" b="1" dirty="0" err="1" smtClean="0"/>
              <a:t>Targets</a:t>
            </a:r>
            <a:endParaRPr lang="fr-BE" sz="1600" b="1" dirty="0" smtClean="0"/>
          </a:p>
          <a:p>
            <a:pPr algn="ctr"/>
            <a:r>
              <a:rPr lang="fr-BE" sz="1600" b="1" dirty="0" smtClean="0"/>
              <a:t>(&gt; 130,000 probes, &gt; 40,000 </a:t>
            </a:r>
            <a:r>
              <a:rPr lang="fr-BE" sz="1600" b="1" dirty="0" err="1" smtClean="0"/>
              <a:t>Targets</a:t>
            </a:r>
            <a:r>
              <a:rPr lang="fr-BE" sz="1600" b="1" dirty="0" smtClean="0"/>
              <a:t>)</a:t>
            </a:r>
            <a:endParaRPr lang="fr-BE" sz="1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57" y="1135302"/>
            <a:ext cx="2905125" cy="21431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541" y="4293096"/>
            <a:ext cx="1914674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grpSp>
        <p:nvGrpSpPr>
          <p:cNvPr id="3" name="Groupe 2"/>
          <p:cNvGrpSpPr/>
          <p:nvPr/>
        </p:nvGrpSpPr>
        <p:grpSpPr>
          <a:xfrm>
            <a:off x="4007294" y="476714"/>
            <a:ext cx="5718992" cy="6238034"/>
            <a:chOff x="4007294" y="476714"/>
            <a:chExt cx="5718992" cy="623803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0994" y="3301448"/>
              <a:ext cx="4845292" cy="3413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6990" y="1061489"/>
              <a:ext cx="2913296" cy="21894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</p:pic>
        <p:sp>
          <p:nvSpPr>
            <p:cNvPr id="12" name="ZoneTexte 11"/>
            <p:cNvSpPr txBox="1"/>
            <p:nvPr/>
          </p:nvSpPr>
          <p:spPr>
            <a:xfrm>
              <a:off x="5730934" y="476714"/>
              <a:ext cx="31454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600" b="1" dirty="0" err="1" smtClean="0"/>
                <a:t>Agilent</a:t>
              </a:r>
              <a:r>
                <a:rPr lang="fr-BE" sz="1600" b="1" dirty="0" smtClean="0"/>
                <a:t> CUGD custom </a:t>
              </a:r>
              <a:r>
                <a:rPr lang="fr-BE" sz="1600" b="1" dirty="0" err="1" smtClean="0"/>
                <a:t>Targets</a:t>
              </a:r>
              <a:endParaRPr lang="fr-BE" sz="1600" b="1" dirty="0" smtClean="0"/>
            </a:p>
            <a:p>
              <a:pPr algn="ctr"/>
              <a:r>
                <a:rPr lang="fr-BE" sz="1600" b="1" dirty="0" smtClean="0"/>
                <a:t>(&gt; 40,000 probes, &gt; 12,000 </a:t>
              </a:r>
              <a:r>
                <a:rPr lang="fr-BE" sz="1600" b="1" dirty="0" err="1" smtClean="0"/>
                <a:t>Targets</a:t>
              </a:r>
              <a:r>
                <a:rPr lang="fr-BE" sz="1600" b="1" dirty="0" smtClean="0"/>
                <a:t>)</a:t>
              </a:r>
              <a:endParaRPr lang="fr-BE" sz="1600" b="1" dirty="0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1192" y="4221089"/>
              <a:ext cx="1728192" cy="12628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</p:pic>
        <p:sp>
          <p:nvSpPr>
            <p:cNvPr id="5" name="ZoneTexte 4"/>
            <p:cNvSpPr txBox="1"/>
            <p:nvPr/>
          </p:nvSpPr>
          <p:spPr>
            <a:xfrm>
              <a:off x="4259157" y="1268760"/>
              <a:ext cx="124367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600" b="1" dirty="0"/>
                <a:t>x</a:t>
              </a:r>
              <a:r>
                <a:rPr lang="fr-BE" sz="1600" b="1" dirty="0" smtClean="0"/>
                <a:t> 1/3</a:t>
              </a:r>
            </a:p>
            <a:p>
              <a:pPr algn="ctr"/>
              <a:r>
                <a:rPr lang="fr-BE" sz="1600" b="1" dirty="0" smtClean="0"/>
                <a:t>QC </a:t>
              </a:r>
              <a:r>
                <a:rPr lang="fr-BE" sz="1600" b="1" dirty="0" err="1" smtClean="0"/>
                <a:t>coverage</a:t>
              </a:r>
              <a:endParaRPr lang="fr-BE" sz="1600" b="1" dirty="0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4007294" y="1988840"/>
              <a:ext cx="1747402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BE" sz="1600" b="1" dirty="0" smtClean="0"/>
                <a:t>Important:</a:t>
              </a:r>
            </a:p>
            <a:p>
              <a:pPr algn="ctr"/>
              <a:r>
                <a:rPr lang="fr-BE" sz="1600" b="1" dirty="0" smtClean="0"/>
                <a:t>CUGD </a:t>
              </a:r>
              <a:r>
                <a:rPr lang="fr-BE" sz="1600" b="1" dirty="0" err="1" smtClean="0"/>
                <a:t>is</a:t>
              </a:r>
              <a:r>
                <a:rPr lang="fr-BE" sz="1600" b="1" dirty="0" smtClean="0"/>
                <a:t> optimal</a:t>
              </a:r>
            </a:p>
            <a:p>
              <a:pPr algn="ctr"/>
              <a:r>
                <a:rPr lang="fr-BE" sz="1600" b="1" dirty="0" smtClean="0"/>
                <a:t>For </a:t>
              </a:r>
              <a:r>
                <a:rPr lang="fr-BE" sz="1600" b="1" dirty="0" err="1" smtClean="0"/>
                <a:t>Agilent</a:t>
              </a:r>
              <a:endParaRPr lang="fr-BE" sz="1600" b="1" dirty="0" smtClean="0"/>
            </a:p>
            <a:p>
              <a:pPr algn="ctr"/>
              <a:r>
                <a:rPr lang="fr-BE" sz="1600" b="1" dirty="0" smtClean="0"/>
                <a:t>(inclusive </a:t>
              </a:r>
              <a:r>
                <a:rPr lang="fr-BE" sz="1600" b="1" dirty="0" err="1" smtClean="0"/>
                <a:t>Exomes</a:t>
              </a:r>
              <a:r>
                <a:rPr lang="fr-BE" sz="1600" b="1" dirty="0" smtClean="0"/>
                <a:t>)</a:t>
              </a:r>
              <a:endParaRPr lang="fr-BE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952221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 / Domain Duplication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30" y="905283"/>
            <a:ext cx="8136904" cy="59795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318" y="2430325"/>
            <a:ext cx="3724275" cy="24288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163366" y="1841386"/>
            <a:ext cx="438318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b="1" dirty="0" smtClean="0"/>
              <a:t>% = (Codex Warning + Codex </a:t>
            </a:r>
            <a:r>
              <a:rPr lang="fr-BE" b="1" dirty="0" err="1" smtClean="0"/>
              <a:t>Failed</a:t>
            </a:r>
            <a:r>
              <a:rPr lang="fr-BE" b="1" dirty="0" smtClean="0"/>
              <a:t>) / Codex</a:t>
            </a:r>
            <a:endParaRPr lang="fr-BE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36" y="450731"/>
            <a:ext cx="8334375" cy="342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207482" y="4221088"/>
            <a:ext cx="2121782" cy="63811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/>
          <p:cNvSpPr/>
          <p:nvPr/>
        </p:nvSpPr>
        <p:spPr>
          <a:xfrm>
            <a:off x="5207481" y="2852936"/>
            <a:ext cx="2121783" cy="104212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7905328" y="2852936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err="1" smtClean="0">
                <a:solidFill>
                  <a:schemeClr val="accent6"/>
                </a:solidFill>
              </a:rPr>
              <a:t>Domains</a:t>
            </a:r>
            <a:endParaRPr lang="fr-BE" b="1" dirty="0">
              <a:solidFill>
                <a:schemeClr val="accent6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906655" y="4355478"/>
            <a:ext cx="13726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 smtClean="0">
                <a:solidFill>
                  <a:srgbClr val="FF0000"/>
                </a:solidFill>
              </a:rPr>
              <a:t>Pseudos or</a:t>
            </a:r>
          </a:p>
          <a:p>
            <a:r>
              <a:rPr lang="fr-BE" b="1" dirty="0" err="1" smtClean="0">
                <a:solidFill>
                  <a:srgbClr val="FF0000"/>
                </a:solidFill>
              </a:rPr>
              <a:t>Duplicated</a:t>
            </a:r>
            <a:r>
              <a:rPr lang="fr-BE" b="1" dirty="0" smtClean="0">
                <a:solidFill>
                  <a:srgbClr val="FF0000"/>
                </a:solidFill>
              </a:rPr>
              <a:t> ?</a:t>
            </a:r>
            <a:endParaRPr lang="fr-BE" b="1" dirty="0">
              <a:solidFill>
                <a:srgbClr val="FF000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784648" y="1124744"/>
            <a:ext cx="231999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BE" b="1" dirty="0" err="1" smtClean="0"/>
              <a:t>Threshold</a:t>
            </a:r>
            <a:r>
              <a:rPr lang="fr-BE" b="1" dirty="0" smtClean="0"/>
              <a:t> at &gt; 21 </a:t>
            </a:r>
            <a:r>
              <a:rPr lang="fr-BE" b="1" dirty="0" err="1" smtClean="0"/>
              <a:t>Nuc</a:t>
            </a:r>
            <a:r>
              <a:rPr lang="fr-BE" b="1" dirty="0" smtClean="0"/>
              <a:t>.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265315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620688"/>
          </a:xfrm>
        </p:spPr>
        <p:txBody>
          <a:bodyPr>
            <a:normAutofit/>
          </a:bodyPr>
          <a:lstStyle/>
          <a:p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Discussion/Conclusion/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B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fr-B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B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3200" y="498158"/>
            <a:ext cx="3553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/>
              <a:t>1. « </a:t>
            </a:r>
            <a:r>
              <a:rPr lang="fr-BE" sz="2400" b="1" dirty="0" err="1" smtClean="0"/>
              <a:t>Quality</a:t>
            </a:r>
            <a:r>
              <a:rPr lang="fr-BE" sz="2400" b="1" dirty="0" smtClean="0"/>
              <a:t> of </a:t>
            </a:r>
            <a:r>
              <a:rPr lang="fr-BE" sz="2400" b="1" dirty="0" err="1" smtClean="0"/>
              <a:t>Coverage</a:t>
            </a:r>
            <a:r>
              <a:rPr lang="fr-BE" sz="2400" b="1" dirty="0" smtClean="0"/>
              <a:t> ».</a:t>
            </a:r>
            <a:endParaRPr lang="fr-BE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96436" y="836712"/>
            <a:ext cx="9361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/>
              <a:t>In real </a:t>
            </a:r>
            <a:r>
              <a:rPr lang="fr-BE" b="1" dirty="0" err="1" smtClean="0"/>
              <a:t>experimental</a:t>
            </a:r>
            <a:r>
              <a:rPr lang="fr-BE" b="1" dirty="0" smtClean="0"/>
              <a:t> conditions, </a:t>
            </a:r>
            <a:r>
              <a:rPr lang="fr-BE" b="1" dirty="0" err="1" smtClean="0"/>
              <a:t>definitive</a:t>
            </a:r>
            <a:r>
              <a:rPr lang="fr-BE" b="1" dirty="0" smtClean="0"/>
              <a:t> </a:t>
            </a:r>
            <a:r>
              <a:rPr lang="fr-BE" b="1" dirty="0" err="1" smtClean="0"/>
              <a:t>better</a:t>
            </a:r>
            <a:r>
              <a:rPr lang="fr-BE" b="1" dirty="0" smtClean="0"/>
              <a:t> </a:t>
            </a:r>
            <a:r>
              <a:rPr lang="fr-BE" b="1" dirty="0" err="1" smtClean="0"/>
              <a:t>enrichement</a:t>
            </a:r>
            <a:r>
              <a:rPr lang="fr-BE" b="1" dirty="0" smtClean="0"/>
              <a:t> </a:t>
            </a:r>
            <a:r>
              <a:rPr lang="fr-BE" b="1" dirty="0" err="1" smtClean="0"/>
              <a:t>with</a:t>
            </a:r>
            <a:r>
              <a:rPr lang="fr-BE" b="1" dirty="0" smtClean="0"/>
              <a:t> </a:t>
            </a:r>
            <a:r>
              <a:rPr lang="fr-BE" b="1" dirty="0" err="1" smtClean="0"/>
              <a:t>Agilent</a:t>
            </a:r>
            <a:r>
              <a:rPr lang="fr-BE" b="1" dirty="0" smtClean="0"/>
              <a:t> </a:t>
            </a:r>
            <a:r>
              <a:rPr lang="fr-BE" b="1" dirty="0" err="1" smtClean="0"/>
              <a:t>SureSelect</a:t>
            </a:r>
            <a:r>
              <a:rPr lang="fr-BE" b="1" dirty="0" smtClean="0"/>
              <a:t> </a:t>
            </a:r>
            <a:r>
              <a:rPr lang="fr-BE" b="1" dirty="0" err="1" smtClean="0"/>
              <a:t>Inherited</a:t>
            </a:r>
            <a:r>
              <a:rPr lang="fr-BE" b="1" dirty="0" smtClean="0"/>
              <a:t> </a:t>
            </a:r>
            <a:r>
              <a:rPr lang="fr-BE" b="1" dirty="0" err="1" smtClean="0"/>
              <a:t>Diseases</a:t>
            </a:r>
            <a:r>
              <a:rPr lang="fr-BE" b="1" dirty="0" smtClean="0"/>
              <a:t> vs. </a:t>
            </a:r>
            <a:r>
              <a:rPr lang="fr-BE" b="1" dirty="0" err="1" smtClean="0"/>
              <a:t>Whole</a:t>
            </a:r>
            <a:r>
              <a:rPr lang="fr-BE" b="1" dirty="0" smtClean="0"/>
              <a:t> </a:t>
            </a:r>
            <a:r>
              <a:rPr lang="fr-BE" b="1" dirty="0" err="1" smtClean="0"/>
              <a:t>Exome</a:t>
            </a:r>
            <a:r>
              <a:rPr lang="fr-BE" b="1" dirty="0" smtClean="0"/>
              <a:t> for </a:t>
            </a:r>
            <a:r>
              <a:rPr lang="fr-BE" b="1" dirty="0" err="1" smtClean="0"/>
              <a:t>targeted</a:t>
            </a:r>
            <a:r>
              <a:rPr lang="fr-BE" b="1" dirty="0" smtClean="0"/>
              <a:t> (ASID) </a:t>
            </a:r>
            <a:r>
              <a:rPr lang="fr-BE" b="1" dirty="0" err="1" smtClean="0"/>
              <a:t>genes</a:t>
            </a:r>
            <a:r>
              <a:rPr lang="fr-BE" b="1" dirty="0" smtClean="0"/>
              <a:t>.</a:t>
            </a:r>
          </a:p>
          <a:p>
            <a:r>
              <a:rPr lang="fr-BE" b="1" dirty="0" smtClean="0"/>
              <a:t>Important: Fluctuations in </a:t>
            </a:r>
            <a:r>
              <a:rPr lang="fr-BE" b="1" dirty="0" err="1" smtClean="0"/>
              <a:t>outcomes</a:t>
            </a:r>
            <a:r>
              <a:rPr lang="fr-BE" b="1" dirty="0" smtClean="0"/>
              <a:t> </a:t>
            </a:r>
            <a:r>
              <a:rPr lang="fr-BE" b="1" dirty="0" err="1" smtClean="0"/>
              <a:t>using</a:t>
            </a:r>
            <a:r>
              <a:rPr lang="fr-BE" b="1" dirty="0" smtClean="0"/>
              <a:t> ASID kit &amp;&amp; to </a:t>
            </a:r>
            <a:r>
              <a:rPr lang="fr-BE" b="1" dirty="0" err="1" smtClean="0"/>
              <a:t>be</a:t>
            </a:r>
            <a:r>
              <a:rPr lang="fr-BE" b="1" dirty="0" smtClean="0"/>
              <a:t> </a:t>
            </a:r>
            <a:r>
              <a:rPr lang="fr-BE" b="1" dirty="0" err="1" smtClean="0"/>
              <a:t>considered</a:t>
            </a:r>
            <a:r>
              <a:rPr lang="fr-BE" b="1" dirty="0" smtClean="0"/>
              <a:t>/</a:t>
            </a:r>
            <a:r>
              <a:rPr lang="fr-BE" b="1" dirty="0" err="1" smtClean="0"/>
              <a:t>evalated</a:t>
            </a:r>
            <a:r>
              <a:rPr lang="fr-BE" b="1" dirty="0" smtClean="0"/>
              <a:t> in the light of global </a:t>
            </a:r>
            <a:r>
              <a:rPr lang="fr-BE" b="1" dirty="0" err="1" smtClean="0"/>
              <a:t>reads</a:t>
            </a:r>
            <a:r>
              <a:rPr lang="fr-BE" b="1" dirty="0" smtClean="0"/>
              <a:t> </a:t>
            </a:r>
            <a:r>
              <a:rPr lang="fr-BE" b="1" dirty="0" err="1" smtClean="0"/>
              <a:t>counts</a:t>
            </a:r>
            <a:r>
              <a:rPr lang="fr-BE" b="1" dirty="0" smtClean="0"/>
              <a:t>.</a:t>
            </a:r>
            <a:endParaRPr lang="fr-BE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96435" y="2060381"/>
            <a:ext cx="3005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2</a:t>
            </a:r>
            <a:r>
              <a:rPr lang="fr-BE" sz="2400" b="1" dirty="0" smtClean="0"/>
              <a:t>. « CUGD </a:t>
            </a:r>
            <a:r>
              <a:rPr lang="fr-BE" sz="2400" b="1" dirty="0" err="1" smtClean="0"/>
              <a:t>coverage</a:t>
            </a:r>
            <a:r>
              <a:rPr lang="fr-BE" sz="2400" b="1" dirty="0" smtClean="0"/>
              <a:t> ».</a:t>
            </a:r>
            <a:endParaRPr lang="fr-BE" sz="2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96436" y="2405101"/>
            <a:ext cx="9374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/>
              <a:t>ASID </a:t>
            </a:r>
            <a:r>
              <a:rPr lang="fr-BE" b="1" dirty="0" err="1" smtClean="0"/>
              <a:t>will</a:t>
            </a:r>
            <a:r>
              <a:rPr lang="fr-BE" b="1" dirty="0" smtClean="0"/>
              <a:t> miss </a:t>
            </a:r>
            <a:r>
              <a:rPr lang="fr-BE" b="1" dirty="0" err="1" smtClean="0"/>
              <a:t>completely</a:t>
            </a:r>
            <a:r>
              <a:rPr lang="fr-BE" b="1" dirty="0" smtClean="0"/>
              <a:t> &gt; 15% of CUGD </a:t>
            </a:r>
            <a:r>
              <a:rPr lang="fr-BE" b="1" dirty="0" err="1" smtClean="0"/>
              <a:t>selected</a:t>
            </a:r>
            <a:r>
              <a:rPr lang="fr-BE" b="1" dirty="0" smtClean="0"/>
              <a:t> </a:t>
            </a:r>
            <a:r>
              <a:rPr lang="fr-BE" b="1" dirty="0" err="1" smtClean="0"/>
              <a:t>genes</a:t>
            </a:r>
            <a:r>
              <a:rPr lang="fr-BE" b="1" dirty="0" smtClean="0"/>
              <a:t> and </a:t>
            </a:r>
            <a:r>
              <a:rPr lang="fr-BE" b="1" dirty="0" err="1" smtClean="0"/>
              <a:t>also</a:t>
            </a:r>
            <a:r>
              <a:rPr lang="fr-BE" b="1" dirty="0" smtClean="0"/>
              <a:t> have partial </a:t>
            </a:r>
            <a:r>
              <a:rPr lang="fr-BE" b="1" dirty="0" err="1" smtClean="0"/>
              <a:t>covering</a:t>
            </a:r>
            <a:r>
              <a:rPr lang="fr-BE" b="1" dirty="0" smtClean="0"/>
              <a:t> of </a:t>
            </a:r>
            <a:r>
              <a:rPr lang="fr-BE" b="1" dirty="0" err="1" smtClean="0"/>
              <a:t>numerous</a:t>
            </a:r>
            <a:r>
              <a:rPr lang="fr-BE" b="1" dirty="0" smtClean="0"/>
              <a:t> </a:t>
            </a:r>
            <a:r>
              <a:rPr lang="fr-BE" b="1" dirty="0" err="1" smtClean="0"/>
              <a:t>additionnal</a:t>
            </a:r>
            <a:r>
              <a:rPr lang="fr-BE" b="1" dirty="0" smtClean="0"/>
              <a:t> </a:t>
            </a:r>
            <a:r>
              <a:rPr lang="fr-BE" b="1" dirty="0" err="1" smtClean="0"/>
              <a:t>ones</a:t>
            </a:r>
            <a:r>
              <a:rPr lang="fr-BE" b="1" dirty="0" smtClean="0"/>
              <a:t>.</a:t>
            </a:r>
          </a:p>
          <a:p>
            <a:r>
              <a:rPr lang="fr-BE" b="1" dirty="0" err="1" smtClean="0"/>
              <a:t>Also</a:t>
            </a:r>
            <a:r>
              <a:rPr lang="fr-BE" b="1" dirty="0" smtClean="0"/>
              <a:t> </a:t>
            </a:r>
            <a:r>
              <a:rPr lang="fr-BE" b="1" dirty="0" err="1" smtClean="0"/>
              <a:t>even</a:t>
            </a:r>
            <a:r>
              <a:rPr lang="fr-BE" b="1" dirty="0" smtClean="0"/>
              <a:t> at best (for </a:t>
            </a:r>
            <a:r>
              <a:rPr lang="fr-BE" b="1" dirty="0" err="1" smtClean="0"/>
              <a:t>Agilent</a:t>
            </a:r>
            <a:r>
              <a:rPr lang="fr-BE" b="1" dirty="0" smtClean="0"/>
              <a:t>) </a:t>
            </a:r>
            <a:r>
              <a:rPr lang="fr-BE" b="1" dirty="0" err="1" smtClean="0"/>
              <a:t>this</a:t>
            </a:r>
            <a:r>
              <a:rPr lang="fr-BE" b="1" dirty="0" smtClean="0"/>
              <a:t> partial </a:t>
            </a:r>
            <a:r>
              <a:rPr lang="fr-BE" b="1" dirty="0" err="1" smtClean="0"/>
              <a:t>covering</a:t>
            </a:r>
            <a:r>
              <a:rPr lang="fr-BE" b="1" dirty="0" smtClean="0"/>
              <a:t> </a:t>
            </a:r>
            <a:r>
              <a:rPr lang="fr-BE" b="1" dirty="0" err="1" smtClean="0"/>
              <a:t>remains</a:t>
            </a:r>
            <a:r>
              <a:rPr lang="fr-BE" b="1" dirty="0" smtClean="0"/>
              <a:t>. But </a:t>
            </a:r>
            <a:r>
              <a:rPr lang="fr-BE" b="1" dirty="0" err="1" smtClean="0"/>
              <a:t>number</a:t>
            </a:r>
            <a:r>
              <a:rPr lang="fr-BE" b="1" dirty="0" smtClean="0"/>
              <a:t> of </a:t>
            </a:r>
            <a:r>
              <a:rPr lang="fr-BE" b="1" dirty="0" err="1" smtClean="0"/>
              <a:t>completely</a:t>
            </a:r>
            <a:r>
              <a:rPr lang="fr-BE" b="1" dirty="0" smtClean="0"/>
              <a:t> « </a:t>
            </a:r>
            <a:r>
              <a:rPr lang="fr-BE" b="1" dirty="0" err="1" smtClean="0"/>
              <a:t>missed</a:t>
            </a:r>
            <a:r>
              <a:rPr lang="fr-BE" b="1" dirty="0" smtClean="0"/>
              <a:t> » </a:t>
            </a:r>
            <a:r>
              <a:rPr lang="fr-BE" b="1" dirty="0" err="1" smtClean="0"/>
              <a:t>genes</a:t>
            </a:r>
            <a:r>
              <a:rPr lang="fr-BE" b="1" dirty="0" smtClean="0"/>
              <a:t> </a:t>
            </a:r>
            <a:r>
              <a:rPr lang="fr-BE" b="1" dirty="0" err="1" smtClean="0"/>
              <a:t>is</a:t>
            </a:r>
            <a:r>
              <a:rPr lang="fr-BE" b="1" dirty="0" smtClean="0"/>
              <a:t> </a:t>
            </a:r>
            <a:r>
              <a:rPr lang="fr-BE" b="1" dirty="0" err="1" smtClean="0"/>
              <a:t>strongly</a:t>
            </a:r>
            <a:r>
              <a:rPr lang="fr-BE" b="1" dirty="0" smtClean="0"/>
              <a:t> </a:t>
            </a:r>
            <a:r>
              <a:rPr lang="fr-BE" b="1" dirty="0" err="1" smtClean="0"/>
              <a:t>reduced</a:t>
            </a:r>
            <a:r>
              <a:rPr lang="fr-BE" b="1" dirty="0" smtClean="0"/>
              <a:t>.</a:t>
            </a:r>
          </a:p>
          <a:p>
            <a:r>
              <a:rPr lang="fr-BE" b="1" dirty="0" smtClean="0"/>
              <a:t>Important: There </a:t>
            </a:r>
            <a:r>
              <a:rPr lang="fr-BE" b="1" dirty="0" err="1" smtClean="0"/>
              <a:t>is</a:t>
            </a:r>
            <a:r>
              <a:rPr lang="fr-BE" b="1" dirty="0" smtClean="0"/>
              <a:t> a </a:t>
            </a:r>
            <a:r>
              <a:rPr lang="fr-BE" b="1" dirty="0" err="1" smtClean="0"/>
              <a:t>cost</a:t>
            </a:r>
            <a:r>
              <a:rPr lang="fr-BE" b="1" dirty="0" smtClean="0"/>
              <a:t>: 150/200 Euros / </a:t>
            </a:r>
            <a:r>
              <a:rPr lang="fr-BE" b="1" dirty="0" err="1" smtClean="0"/>
              <a:t>Sample</a:t>
            </a:r>
            <a:r>
              <a:rPr lang="fr-BE" b="1" dirty="0" smtClean="0"/>
              <a:t> </a:t>
            </a:r>
            <a:r>
              <a:rPr lang="fr-BE" b="1" dirty="0" err="1" smtClean="0"/>
              <a:t>with</a:t>
            </a:r>
            <a:r>
              <a:rPr lang="fr-BE" b="1" dirty="0" smtClean="0"/>
              <a:t> ASID, + 50/100 Euros </a:t>
            </a:r>
            <a:r>
              <a:rPr lang="fr-BE" b="1" dirty="0" err="1" smtClean="0"/>
              <a:t>with</a:t>
            </a:r>
            <a:r>
              <a:rPr lang="fr-BE" b="1" dirty="0" smtClean="0"/>
              <a:t> </a:t>
            </a:r>
            <a:r>
              <a:rPr lang="fr-BE" b="1" dirty="0" err="1" smtClean="0"/>
              <a:t>dedicated</a:t>
            </a:r>
            <a:r>
              <a:rPr lang="fr-BE" b="1" dirty="0" smtClean="0"/>
              <a:t> kit. </a:t>
            </a:r>
            <a:endParaRPr lang="fr-BE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60431" y="3788925"/>
            <a:ext cx="4517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/>
              <a:t>3</a:t>
            </a:r>
            <a:r>
              <a:rPr lang="fr-BE" sz="2400" b="1" dirty="0" smtClean="0"/>
              <a:t>. </a:t>
            </a:r>
            <a:r>
              <a:rPr lang="fr-BE" sz="2400" b="1" dirty="0" smtClean="0"/>
              <a:t>« </a:t>
            </a:r>
            <a:r>
              <a:rPr lang="fr-BE" sz="2400" b="1" dirty="0" smtClean="0"/>
              <a:t>Gene / Domain Duplication</a:t>
            </a:r>
            <a:r>
              <a:rPr lang="fr-BE" sz="2400" b="1" dirty="0" smtClean="0"/>
              <a:t> ».</a:t>
            </a:r>
            <a:endParaRPr lang="fr-BE" sz="24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60432" y="4133645"/>
            <a:ext cx="9446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/>
              <a:t>About 5% of </a:t>
            </a:r>
            <a:r>
              <a:rPr lang="fr-BE" b="1" dirty="0" err="1" smtClean="0"/>
              <a:t>genes</a:t>
            </a:r>
            <a:r>
              <a:rPr lang="fr-BE" b="1" dirty="0" smtClean="0"/>
              <a:t> (CUGD) </a:t>
            </a:r>
            <a:r>
              <a:rPr lang="fr-BE" b="1" dirty="0" err="1" smtClean="0"/>
              <a:t>will</a:t>
            </a:r>
            <a:r>
              <a:rPr lang="fr-BE" b="1" dirty="0" smtClean="0"/>
              <a:t> </a:t>
            </a:r>
            <a:r>
              <a:rPr lang="fr-BE" b="1" dirty="0" err="1" smtClean="0"/>
              <a:t>definitively</a:t>
            </a:r>
            <a:r>
              <a:rPr lang="fr-BE" b="1" dirty="0" smtClean="0"/>
              <a:t> lead to </a:t>
            </a:r>
            <a:r>
              <a:rPr lang="fr-BE" b="1" dirty="0" err="1" smtClean="0"/>
              <a:t>controversal</a:t>
            </a:r>
            <a:r>
              <a:rPr lang="fr-BE" b="1" dirty="0" smtClean="0"/>
              <a:t> </a:t>
            </a:r>
            <a:r>
              <a:rPr lang="fr-BE" b="1" dirty="0" err="1" smtClean="0"/>
              <a:t>results</a:t>
            </a:r>
            <a:r>
              <a:rPr lang="fr-BE" b="1" dirty="0" smtClean="0"/>
              <a:t> as </a:t>
            </a:r>
            <a:r>
              <a:rPr lang="fr-BE" b="1" dirty="0" err="1" smtClean="0"/>
              <a:t>having</a:t>
            </a:r>
            <a:r>
              <a:rPr lang="fr-BE" b="1" dirty="0" smtClean="0"/>
              <a:t> pseudo / </a:t>
            </a:r>
            <a:r>
              <a:rPr lang="fr-BE" b="1" dirty="0" err="1" smtClean="0"/>
              <a:t>duplicated</a:t>
            </a:r>
            <a:r>
              <a:rPr lang="fr-BE" b="1" dirty="0" smtClean="0"/>
              <a:t> </a:t>
            </a:r>
            <a:r>
              <a:rPr lang="fr-BE" b="1" dirty="0" err="1" smtClean="0"/>
              <a:t>genes</a:t>
            </a:r>
            <a:r>
              <a:rPr lang="fr-BE" b="1" dirty="0" smtClean="0"/>
              <a:t>. And about </a:t>
            </a:r>
            <a:r>
              <a:rPr lang="fr-BE" b="1" dirty="0" err="1" smtClean="0"/>
              <a:t>another</a:t>
            </a:r>
            <a:r>
              <a:rPr lang="fr-BE" b="1" dirty="0" smtClean="0"/>
              <a:t> 35% of </a:t>
            </a:r>
            <a:r>
              <a:rPr lang="fr-BE" b="1" dirty="0" err="1" smtClean="0"/>
              <a:t>genes</a:t>
            </a:r>
            <a:r>
              <a:rPr lang="fr-BE" b="1" dirty="0" smtClean="0"/>
              <a:t> </a:t>
            </a:r>
            <a:r>
              <a:rPr lang="fr-BE" b="1" dirty="0" err="1" smtClean="0"/>
              <a:t>will</a:t>
            </a:r>
            <a:r>
              <a:rPr lang="fr-BE" b="1" dirty="0" smtClean="0"/>
              <a:t> have « </a:t>
            </a:r>
            <a:r>
              <a:rPr lang="fr-BE" b="1" dirty="0" err="1" smtClean="0"/>
              <a:t>domains</a:t>
            </a:r>
            <a:r>
              <a:rPr lang="fr-BE" b="1" dirty="0" smtClean="0"/>
              <a:t> » </a:t>
            </a:r>
          </a:p>
          <a:p>
            <a:r>
              <a:rPr lang="fr-BE" b="1" dirty="0" err="1" smtClean="0"/>
              <a:t>Homology</a:t>
            </a:r>
            <a:r>
              <a:rPr lang="fr-BE" b="1" dirty="0" smtClean="0"/>
              <a:t> </a:t>
            </a:r>
            <a:r>
              <a:rPr lang="fr-BE" b="1" dirty="0" err="1" smtClean="0"/>
              <a:t>also</a:t>
            </a:r>
            <a:r>
              <a:rPr lang="fr-BE" b="1" dirty="0" smtClean="0"/>
              <a:t> </a:t>
            </a:r>
            <a:r>
              <a:rPr lang="fr-BE" b="1" dirty="0" err="1" smtClean="0"/>
              <a:t>contaminating</a:t>
            </a:r>
            <a:r>
              <a:rPr lang="fr-BE" b="1" dirty="0" smtClean="0"/>
              <a:t> </a:t>
            </a:r>
            <a:r>
              <a:rPr lang="fr-BE" b="1" dirty="0" err="1" smtClean="0"/>
              <a:t>results</a:t>
            </a:r>
            <a:r>
              <a:rPr lang="fr-BE" b="1" dirty="0" smtClean="0"/>
              <a:t> (Survey / Flag)</a:t>
            </a:r>
            <a:endParaRPr lang="fr-BE" b="1" dirty="0"/>
          </a:p>
          <a:p>
            <a:r>
              <a:rPr lang="fr-BE" b="1" dirty="0" smtClean="0"/>
              <a:t>Important: </a:t>
            </a:r>
            <a:r>
              <a:rPr lang="fr-BE" b="1" dirty="0" err="1" smtClean="0"/>
              <a:t>Threshold</a:t>
            </a:r>
            <a:r>
              <a:rPr lang="fr-BE" b="1" dirty="0" smtClean="0"/>
              <a:t> set at &gt; 21 </a:t>
            </a:r>
            <a:r>
              <a:rPr lang="fr-BE" b="1" dirty="0" err="1" smtClean="0"/>
              <a:t>Nuc</a:t>
            </a:r>
            <a:r>
              <a:rPr lang="fr-BE" b="1" dirty="0" smtClean="0"/>
              <a:t>.</a:t>
            </a:r>
            <a:endParaRPr lang="fr-BE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232920" y="5217029"/>
            <a:ext cx="189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err="1" smtClean="0"/>
              <a:t>What’s</a:t>
            </a:r>
            <a:r>
              <a:rPr lang="fr-BE" sz="2400" b="1" dirty="0" smtClean="0"/>
              <a:t> </a:t>
            </a:r>
            <a:r>
              <a:rPr lang="fr-BE" sz="2400" b="1" dirty="0" err="1" smtClean="0"/>
              <a:t>Next</a:t>
            </a:r>
            <a:r>
              <a:rPr lang="fr-BE" sz="2400" b="1" dirty="0" smtClean="0"/>
              <a:t>?</a:t>
            </a:r>
            <a:endParaRPr lang="fr-BE" sz="2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96436" y="5678693"/>
            <a:ext cx="944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/>
              <a:t>New CUGD. Update and </a:t>
            </a:r>
            <a:r>
              <a:rPr lang="fr-BE" b="1" dirty="0" err="1" smtClean="0"/>
              <a:t>define</a:t>
            </a:r>
            <a:r>
              <a:rPr lang="fr-BE" b="1" dirty="0" smtClean="0"/>
              <a:t> as first official version. </a:t>
            </a:r>
            <a:r>
              <a:rPr lang="fr-BE" b="1" dirty="0" err="1" smtClean="0"/>
              <a:t>Repeat</a:t>
            </a:r>
            <a:r>
              <a:rPr lang="fr-BE" b="1" dirty="0" smtClean="0"/>
              <a:t> analyses on </a:t>
            </a:r>
            <a:r>
              <a:rPr lang="fr-BE" b="1" dirty="0" err="1" smtClean="0"/>
              <a:t>current</a:t>
            </a:r>
            <a:r>
              <a:rPr lang="fr-BE" b="1" dirty="0" smtClean="0"/>
              <a:t> </a:t>
            </a:r>
            <a:r>
              <a:rPr lang="fr-BE" b="1" dirty="0" err="1" smtClean="0"/>
              <a:t>datasets</a:t>
            </a:r>
            <a:r>
              <a:rPr lang="fr-BE" b="1" dirty="0" smtClean="0"/>
              <a:t> and </a:t>
            </a:r>
            <a:r>
              <a:rPr lang="fr-BE" b="1" dirty="0" err="1" smtClean="0"/>
              <a:t>decide</a:t>
            </a:r>
            <a:r>
              <a:rPr lang="fr-BE" b="1" dirty="0" smtClean="0"/>
              <a:t> (incl. </a:t>
            </a:r>
            <a:r>
              <a:rPr lang="fr-BE" b="1" dirty="0" err="1" smtClean="0"/>
              <a:t>Clinicians</a:t>
            </a:r>
            <a:r>
              <a:rPr lang="fr-BE" b="1" dirty="0" smtClean="0"/>
              <a:t>) about the NGS (ASID vs. CUGD) </a:t>
            </a:r>
            <a:r>
              <a:rPr lang="fr-BE" b="1" dirty="0" err="1" smtClean="0"/>
              <a:t>strategy</a:t>
            </a:r>
            <a:r>
              <a:rPr lang="fr-BE" b="1" dirty="0" smtClean="0"/>
              <a:t> (3-4 </a:t>
            </a:r>
            <a:r>
              <a:rPr lang="fr-BE" b="1" dirty="0" err="1" smtClean="0"/>
              <a:t>weeks</a:t>
            </a:r>
            <a:r>
              <a:rPr lang="fr-BE" b="1" dirty="0" smtClean="0"/>
              <a:t>?).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99591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</TotalTime>
  <Words>363</Words>
  <Application>Microsoft Office PowerPoint</Application>
  <PresentationFormat>Format A4 (210 x 297 mm)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Exomes vs. Panels</vt:lpstr>
      <vt:lpstr>Overview</vt:lpstr>
      <vt:lpstr>Quality of Target Coverage: NextSeq1, NextSeq2 &amp; WES4</vt:lpstr>
      <vt:lpstr>CUGD (748 Genes) % Codex Coverage  (BEDs analyses)</vt:lpstr>
      <vt:lpstr>Gene / Domain Duplication</vt:lpstr>
      <vt:lpstr>Discussion/Conclusion/What’s Next?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Exomes vs. Panels</dc:title>
  <dc:creator>User</dc:creator>
  <cp:lastModifiedBy>User</cp:lastModifiedBy>
  <cp:revision>23</cp:revision>
  <dcterms:created xsi:type="dcterms:W3CDTF">2016-09-08T13:14:08Z</dcterms:created>
  <dcterms:modified xsi:type="dcterms:W3CDTF">2016-09-14T04:43:19Z</dcterms:modified>
</cp:coreProperties>
</file>