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906000" cy="6858000" type="A4"/>
  <p:notesSz cx="9144000" cy="6858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95" autoAdjust="0"/>
    <p:restoredTop sz="94633" autoAdjust="0"/>
  </p:normalViewPr>
  <p:slideViewPr>
    <p:cSldViewPr>
      <p:cViewPr>
        <p:scale>
          <a:sx n="70" d="100"/>
          <a:sy n="70" d="100"/>
        </p:scale>
        <p:origin x="-2466" y="-1002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716615-A8F3-4CA9-BBD6-23C1DFA6EB68}" type="datetimeFigureOut">
              <a:rPr lang="fr-BE" smtClean="0"/>
              <a:t>08-11-16</a:t>
            </a:fld>
            <a:endParaRPr lang="fr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714625" y="514350"/>
            <a:ext cx="371475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3132D4-9BED-40F9-9D0A-CD520A822BF9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0520452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132D4-9BED-40F9-9D0A-CD520A822BF9}" type="slidenum">
              <a:rPr lang="fr-BE" smtClean="0"/>
              <a:t>1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4196604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132D4-9BED-40F9-9D0A-CD520A822BF9}" type="slidenum">
              <a:rPr lang="fr-BE" smtClean="0"/>
              <a:t>2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50628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132D4-9BED-40F9-9D0A-CD520A822BF9}" type="slidenum">
              <a:rPr lang="fr-BE" smtClean="0"/>
              <a:t>3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2751411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132D4-9BED-40F9-9D0A-CD520A822BF9}" type="slidenum">
              <a:rPr lang="fr-BE" smtClean="0"/>
              <a:t>4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2751411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132D4-9BED-40F9-9D0A-CD520A822BF9}" type="slidenum">
              <a:rPr lang="fr-BE" smtClean="0"/>
              <a:t>5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2751411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42950" y="2130430"/>
            <a:ext cx="84201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CCC7F-68E9-4BC7-9FD0-649694A349DC}" type="datetime2">
              <a:rPr lang="fr-BE" smtClean="0"/>
              <a:t>mardi 8 novembre 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NGYX IC Pierre LECOCQ Confidential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D90F5-50CB-4307-B6CA-25D3FF457365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596781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B84E7-F60D-40FC-AFC8-1DE4FDD43C9A}" type="datetime2">
              <a:rPr lang="fr-BE" smtClean="0"/>
              <a:t>mardi 8 novembre 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NGYX IC Pierre LECOCQ Confidential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D90F5-50CB-4307-B6CA-25D3FF457365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177715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181850" y="274643"/>
            <a:ext cx="222885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95300" y="274643"/>
            <a:ext cx="652145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FEF7E-A357-4485-A58E-7649C2880BF7}" type="datetime2">
              <a:rPr lang="fr-BE" smtClean="0"/>
              <a:t>mardi 8 novembre 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NGYX IC Pierre LECOCQ Confidential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D90F5-50CB-4307-B6CA-25D3FF457365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8675118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FFFE6-E719-4FDE-80C3-135C2625295C}" type="datetime2">
              <a:rPr lang="fr-BE" smtClean="0"/>
              <a:t>mardi 8 novembre 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NGYX IC Pierre LECOCQ Confidential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D90F5-50CB-4307-B6CA-25D3FF457365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4549338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82506" y="4406905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AF9B6-42C9-436C-BAB4-11AA2AF7FAC1}" type="datetime2">
              <a:rPr lang="fr-BE" smtClean="0"/>
              <a:t>mardi 8 novembre 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NGYX IC Pierre LECOCQ Confidential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D90F5-50CB-4307-B6CA-25D3FF457365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7889624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95300" y="1600205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035550" y="1600205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7984D-8CA1-45F6-894C-B0DF9310129B}" type="datetime2">
              <a:rPr lang="fr-BE" smtClean="0"/>
              <a:t>mardi 8 novembre 2016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NGYX IC Pierre LECOCQ Confidential</a:t>
            </a:r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D90F5-50CB-4307-B6CA-25D3FF457365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331645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032113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032113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59A18-E6F6-4DB9-A440-55F238D36287}" type="datetime2">
              <a:rPr lang="fr-BE" smtClean="0"/>
              <a:t>mardi 8 novembre 2016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NGYX IC Pierre LECOCQ Confidential</a:t>
            </a:r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D90F5-50CB-4307-B6CA-25D3FF457365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003732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A6FC3-D7FC-4CB1-B3C5-1C45A36F4256}" type="datetime2">
              <a:rPr lang="fr-BE" smtClean="0"/>
              <a:t>mardi 8 novembre 2016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NGYX IC Pierre LECOCQ Confidential</a:t>
            </a:r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D90F5-50CB-4307-B6CA-25D3FF457365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7794219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805E9-063F-4DF9-A700-108A3AC882B5}" type="datetime2">
              <a:rPr lang="fr-BE" smtClean="0"/>
              <a:t>mardi 8 novembre 2016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NGYX IC Pierre LECOCQ Confidential</a:t>
            </a:r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D90F5-50CB-4307-B6CA-25D3FF457365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62513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72972" y="273055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C2E7B-5CB7-4ED7-B602-89467580649A}" type="datetime2">
              <a:rPr lang="fr-BE" smtClean="0"/>
              <a:t>mardi 8 novembre 2016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NGYX IC Pierre LECOCQ Confidential</a:t>
            </a:r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D90F5-50CB-4307-B6CA-25D3FF457365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6490150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49D46-0110-4E94-963F-7368F266CD16}" type="datetime2">
              <a:rPr lang="fr-BE" smtClean="0"/>
              <a:t>mardi 8 novembre 2016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NGYX IC Pierre LECOCQ Confidential</a:t>
            </a:r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D90F5-50CB-4307-B6CA-25D3FF457365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062118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95300" y="1600205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95300" y="6356355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5F5B88-C39A-4213-A856-FB623A9FCF14}" type="datetime2">
              <a:rPr lang="fr-BE" smtClean="0"/>
              <a:t>mardi 8 novembre 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384550" y="6356355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BE" smtClean="0"/>
              <a:t>NGYX IC Pierre LECOCQ Confidential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099300" y="6356355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3D90F5-50CB-4307-B6CA-25D3FF457365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366483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1.jp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fr-BE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CHU </a:t>
            </a:r>
            <a:r>
              <a:rPr lang="fr-BE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Ulg</a:t>
            </a:r>
            <a:r>
              <a:rPr lang="fr-BE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BE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Genetic</a:t>
            </a:r>
            <a:r>
              <a:rPr lang="fr-BE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BE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Diseases</a:t>
            </a:r>
            <a:r>
              <a:rPr lang="fr-BE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(version 1.0, DEC2016)</a:t>
            </a:r>
            <a:endParaRPr lang="fr-BE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l"/>
            <a:r>
              <a:rPr lang="fr-BE" sz="1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Leonor </a:t>
            </a:r>
            <a:r>
              <a:rPr lang="fr-BE" sz="16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Palmeira</a:t>
            </a:r>
            <a:endParaRPr lang="fr-BE" sz="16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r>
              <a:rPr lang="fr-BE" sz="1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Pierre Lecocq</a:t>
            </a:r>
            <a:endParaRPr lang="fr-BE" sz="1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260398" y="6206992"/>
            <a:ext cx="744420" cy="557596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3440" y="23006"/>
            <a:ext cx="978113" cy="833207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561" y="6113580"/>
            <a:ext cx="365829" cy="74442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1406" y="6113580"/>
            <a:ext cx="994594" cy="74442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113580"/>
            <a:ext cx="992560" cy="74442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813"/>
            <a:ext cx="866972" cy="832899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2693658" y="6582582"/>
            <a:ext cx="438132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BE" sz="1100" b="1" i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NGYX IC [Pierre LECOCQ] # BE 0537.471.159 / WWW.NGYX.EU</a:t>
            </a:r>
            <a:endParaRPr lang="fr-BE" sz="1100" b="1" i="1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87705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906000" cy="620688"/>
          </a:xfrm>
        </p:spPr>
        <p:txBody>
          <a:bodyPr>
            <a:noAutofit/>
          </a:bodyPr>
          <a:lstStyle/>
          <a:p>
            <a:r>
              <a:rPr lang="fr-BE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Process</a:t>
            </a:r>
            <a:r>
              <a:rPr lang="fr-BE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BE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Overview</a:t>
            </a:r>
            <a:endParaRPr lang="fr-BE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76D8-CD6F-43C9-9273-0BFA35E08A97}" type="datetime2">
              <a:rPr lang="fr-BE" smtClean="0"/>
              <a:t>mardi 8 novembre 2016</a:t>
            </a:fld>
            <a:endParaRPr lang="fr-BE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NGYX IC Pierre LECOCQ Confidential</a:t>
            </a:r>
            <a:endParaRPr lang="fr-BE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D90F5-50CB-4307-B6CA-25D3FF457365}" type="slidenum">
              <a:rPr lang="fr-BE" smtClean="0"/>
              <a:t>2</a:t>
            </a:fld>
            <a:endParaRPr lang="fr-BE"/>
          </a:p>
        </p:txBody>
      </p:sp>
      <p:sp>
        <p:nvSpPr>
          <p:cNvPr id="8" name="Rogner un rectangle à un seul coin 7"/>
          <p:cNvSpPr/>
          <p:nvPr/>
        </p:nvSpPr>
        <p:spPr>
          <a:xfrm>
            <a:off x="1478691" y="1102326"/>
            <a:ext cx="1944215" cy="432048"/>
          </a:xfrm>
          <a:prstGeom prst="snip1Rect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/>
              <a:t>List of </a:t>
            </a:r>
            <a:r>
              <a:rPr lang="fr-FR" sz="1400" b="1" dirty="0" err="1" smtClean="0"/>
              <a:t>Genes</a:t>
            </a:r>
            <a:r>
              <a:rPr lang="fr-FR" sz="1400" b="1" dirty="0" smtClean="0"/>
              <a:t> (HGNC)</a:t>
            </a:r>
            <a:endParaRPr lang="fr-FR" sz="1400" b="1" dirty="0"/>
          </a:p>
        </p:txBody>
      </p:sp>
      <p:grpSp>
        <p:nvGrpSpPr>
          <p:cNvPr id="29" name="Groupe 28"/>
          <p:cNvGrpSpPr/>
          <p:nvPr/>
        </p:nvGrpSpPr>
        <p:grpSpPr>
          <a:xfrm>
            <a:off x="3717681" y="606353"/>
            <a:ext cx="2099415" cy="1094455"/>
            <a:chOff x="3717681" y="606353"/>
            <a:chExt cx="2099415" cy="1094455"/>
          </a:xfrm>
        </p:grpSpPr>
        <p:sp>
          <p:nvSpPr>
            <p:cNvPr id="7" name="Cylindre 6"/>
            <p:cNvSpPr/>
            <p:nvPr/>
          </p:nvSpPr>
          <p:spPr>
            <a:xfrm>
              <a:off x="4304928" y="606353"/>
              <a:ext cx="1512168" cy="1094455"/>
            </a:xfrm>
            <a:prstGeom prst="can">
              <a:avLst/>
            </a:prstGeom>
            <a:solidFill>
              <a:srgbClr val="00B050"/>
            </a:solidFill>
            <a:ln>
              <a:solidFill>
                <a:srgbClr val="00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b="1" dirty="0" err="1" smtClean="0"/>
                <a:t>Genbank</a:t>
              </a:r>
              <a:r>
                <a:rPr lang="fr-FR" sz="1400" b="1" dirty="0" smtClean="0"/>
                <a:t> + FASTA files</a:t>
              </a:r>
            </a:p>
            <a:p>
              <a:pPr algn="ctr"/>
              <a:r>
                <a:rPr lang="fr-FR" sz="1400" b="1" dirty="0" smtClean="0"/>
                <a:t>(HG38)</a:t>
              </a:r>
              <a:endParaRPr lang="fr-FR" sz="1400" b="1" dirty="0"/>
            </a:p>
          </p:txBody>
        </p:sp>
        <p:sp>
          <p:nvSpPr>
            <p:cNvPr id="10" name="Double flèche horizontale 9"/>
            <p:cNvSpPr/>
            <p:nvPr/>
          </p:nvSpPr>
          <p:spPr>
            <a:xfrm>
              <a:off x="3717681" y="1236635"/>
              <a:ext cx="360040" cy="121598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28" name="Groupe 27"/>
          <p:cNvGrpSpPr/>
          <p:nvPr/>
        </p:nvGrpSpPr>
        <p:grpSpPr>
          <a:xfrm>
            <a:off x="6105128" y="606352"/>
            <a:ext cx="2840341" cy="2534616"/>
            <a:chOff x="6105128" y="606352"/>
            <a:chExt cx="2840341" cy="2534616"/>
          </a:xfrm>
        </p:grpSpPr>
        <p:sp>
          <p:nvSpPr>
            <p:cNvPr id="11" name="Double flèche horizontale 10"/>
            <p:cNvSpPr/>
            <p:nvPr/>
          </p:nvSpPr>
          <p:spPr>
            <a:xfrm>
              <a:off x="6105128" y="1236635"/>
              <a:ext cx="360040" cy="121598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00" b="1"/>
            </a:p>
          </p:txBody>
        </p:sp>
        <p:grpSp>
          <p:nvGrpSpPr>
            <p:cNvPr id="27" name="Groupe 26"/>
            <p:cNvGrpSpPr/>
            <p:nvPr/>
          </p:nvGrpSpPr>
          <p:grpSpPr>
            <a:xfrm>
              <a:off x="6569205" y="606352"/>
              <a:ext cx="2376264" cy="2534616"/>
              <a:chOff x="6569205" y="606352"/>
              <a:chExt cx="2376264" cy="2534616"/>
            </a:xfrm>
          </p:grpSpPr>
          <p:sp>
            <p:nvSpPr>
              <p:cNvPr id="9" name="Rogner un rectangle à un seul coin 8"/>
              <p:cNvSpPr/>
              <p:nvPr/>
            </p:nvSpPr>
            <p:spPr>
              <a:xfrm>
                <a:off x="6780500" y="2708920"/>
                <a:ext cx="1953675" cy="432048"/>
              </a:xfrm>
              <a:prstGeom prst="snip1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1400" b="1" dirty="0"/>
                  <a:t>Reference </a:t>
                </a:r>
                <a:r>
                  <a:rPr lang="fr-FR" sz="1400" b="1" dirty="0" err="1"/>
                  <a:t>Genome</a:t>
                </a:r>
                <a:r>
                  <a:rPr lang="fr-FR" sz="1400" b="1" dirty="0"/>
                  <a:t> (FASTA; </a:t>
                </a:r>
                <a:r>
                  <a:rPr lang="fr-FR" sz="1400" b="1" dirty="0" smtClean="0"/>
                  <a:t>HG38)</a:t>
                </a:r>
                <a:endParaRPr lang="fr-FR" sz="1400" b="1" dirty="0"/>
              </a:p>
            </p:txBody>
          </p:sp>
          <p:sp>
            <p:nvSpPr>
              <p:cNvPr id="14" name="Flèche vers le bas 13"/>
              <p:cNvSpPr/>
              <p:nvPr/>
            </p:nvSpPr>
            <p:spPr>
              <a:xfrm rot="10800000">
                <a:off x="7703331" y="2500867"/>
                <a:ext cx="108012" cy="144016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400" b="1"/>
              </a:p>
            </p:txBody>
          </p:sp>
          <p:sp>
            <p:nvSpPr>
              <p:cNvPr id="15" name="Cylindre 14"/>
              <p:cNvSpPr/>
              <p:nvPr/>
            </p:nvSpPr>
            <p:spPr>
              <a:xfrm>
                <a:off x="6893241" y="606352"/>
                <a:ext cx="1512168" cy="1094455"/>
              </a:xfrm>
              <a:prstGeom prst="can">
                <a:avLst/>
              </a:prstGeom>
              <a:solidFill>
                <a:srgbClr val="00B050"/>
              </a:solidFill>
              <a:ln>
                <a:solidFill>
                  <a:srgbClr val="0033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1400" b="1" dirty="0" err="1"/>
                  <a:t>Ready</a:t>
                </a:r>
                <a:r>
                  <a:rPr lang="fr-FR" sz="1400" b="1" dirty="0"/>
                  <a:t> for Blast </a:t>
                </a:r>
                <a:r>
                  <a:rPr lang="fr-FR" sz="1400" b="1" dirty="0" err="1"/>
                  <a:t>Ref</a:t>
                </a:r>
                <a:r>
                  <a:rPr lang="fr-FR" sz="1400" b="1" dirty="0"/>
                  <a:t>. </a:t>
                </a:r>
                <a:r>
                  <a:rPr lang="fr-FR" sz="1400" b="1" dirty="0" err="1"/>
                  <a:t>Geno</a:t>
                </a:r>
                <a:r>
                  <a:rPr lang="fr-FR" sz="1400" b="1" dirty="0"/>
                  <a:t> DB</a:t>
                </a:r>
              </a:p>
            </p:txBody>
          </p:sp>
          <p:sp>
            <p:nvSpPr>
              <p:cNvPr id="16" name="Organigramme : Bande perforée 15"/>
              <p:cNvSpPr/>
              <p:nvPr/>
            </p:nvSpPr>
            <p:spPr>
              <a:xfrm>
                <a:off x="6569205" y="1935241"/>
                <a:ext cx="2376264" cy="504056"/>
              </a:xfrm>
              <a:prstGeom prst="flowChartPunchedTap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1400" b="1" dirty="0" err="1"/>
                  <a:t>MakeBlast</a:t>
                </a:r>
                <a:r>
                  <a:rPr lang="fr-FR" sz="1400" b="1" dirty="0"/>
                  <a:t> DB</a:t>
                </a:r>
              </a:p>
            </p:txBody>
          </p:sp>
          <p:sp>
            <p:nvSpPr>
              <p:cNvPr id="17" name="Flèche vers le bas 16"/>
              <p:cNvSpPr/>
              <p:nvPr/>
            </p:nvSpPr>
            <p:spPr>
              <a:xfrm rot="10800000">
                <a:off x="7685596" y="1773878"/>
                <a:ext cx="108012" cy="144016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400" b="1"/>
              </a:p>
            </p:txBody>
          </p:sp>
        </p:grpSp>
      </p:grpSp>
      <p:grpSp>
        <p:nvGrpSpPr>
          <p:cNvPr id="26" name="Groupe 25"/>
          <p:cNvGrpSpPr/>
          <p:nvPr/>
        </p:nvGrpSpPr>
        <p:grpSpPr>
          <a:xfrm>
            <a:off x="3573665" y="1354142"/>
            <a:ext cx="2911165" cy="1138754"/>
            <a:chOff x="3573665" y="1354142"/>
            <a:chExt cx="2911165" cy="1138754"/>
          </a:xfrm>
        </p:grpSpPr>
        <p:sp>
          <p:nvSpPr>
            <p:cNvPr id="12" name="Organigramme : Bande perforée 11"/>
            <p:cNvSpPr/>
            <p:nvPr/>
          </p:nvSpPr>
          <p:spPr>
            <a:xfrm>
              <a:off x="3926065" y="1988840"/>
              <a:ext cx="2376264" cy="504056"/>
            </a:xfrm>
            <a:prstGeom prst="flowChartPunchedTap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b="1" dirty="0"/>
                <a:t>Perl Code n°1 + Blast</a:t>
              </a:r>
            </a:p>
          </p:txBody>
        </p:sp>
        <p:sp>
          <p:nvSpPr>
            <p:cNvPr id="18" name="Flèche courbée vers le bas 17"/>
            <p:cNvSpPr/>
            <p:nvPr/>
          </p:nvSpPr>
          <p:spPr>
            <a:xfrm rot="2600300">
              <a:off x="3573665" y="1496701"/>
              <a:ext cx="648072" cy="322974"/>
            </a:xfrm>
            <a:prstGeom prst="curved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19" name="Flèche vers le bas 18"/>
            <p:cNvSpPr/>
            <p:nvPr/>
          </p:nvSpPr>
          <p:spPr>
            <a:xfrm>
              <a:off x="5029346" y="1781766"/>
              <a:ext cx="114608" cy="153475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" name="Flèche courbée vers le bas 19"/>
            <p:cNvSpPr/>
            <p:nvPr/>
          </p:nvSpPr>
          <p:spPr>
            <a:xfrm rot="8001717" flipV="1">
              <a:off x="6004227" y="1521610"/>
              <a:ext cx="648072" cy="313135"/>
            </a:xfrm>
            <a:prstGeom prst="curved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</p:grpSp>
      <p:grpSp>
        <p:nvGrpSpPr>
          <p:cNvPr id="30" name="Groupe 29"/>
          <p:cNvGrpSpPr/>
          <p:nvPr/>
        </p:nvGrpSpPr>
        <p:grpSpPr>
          <a:xfrm>
            <a:off x="4167508" y="2505736"/>
            <a:ext cx="1954498" cy="1873862"/>
            <a:chOff x="4184643" y="2644882"/>
            <a:chExt cx="1954498" cy="1873862"/>
          </a:xfrm>
        </p:grpSpPr>
        <p:sp>
          <p:nvSpPr>
            <p:cNvPr id="21" name="Rogner un rectangle à un seul coin 20"/>
            <p:cNvSpPr/>
            <p:nvPr/>
          </p:nvSpPr>
          <p:spPr>
            <a:xfrm>
              <a:off x="4184643" y="3450292"/>
              <a:ext cx="1944215" cy="432048"/>
            </a:xfrm>
            <a:prstGeom prst="snip1Rect">
              <a:avLst/>
            </a:prstGeom>
            <a:solidFill>
              <a:srgbClr val="0070C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b="1" dirty="0" err="1" smtClean="0"/>
                <a:t>Genes</a:t>
              </a:r>
              <a:r>
                <a:rPr lang="fr-FR" sz="1400" b="1" dirty="0" smtClean="0"/>
                <a:t> Table</a:t>
              </a:r>
              <a:endParaRPr lang="fr-FR" sz="1400" b="1" dirty="0"/>
            </a:p>
          </p:txBody>
        </p:sp>
        <p:sp>
          <p:nvSpPr>
            <p:cNvPr id="22" name="Rogner un rectangle à un seul coin 21"/>
            <p:cNvSpPr/>
            <p:nvPr/>
          </p:nvSpPr>
          <p:spPr>
            <a:xfrm>
              <a:off x="4194926" y="2826707"/>
              <a:ext cx="1944215" cy="432048"/>
            </a:xfrm>
            <a:prstGeom prst="snip1Rect">
              <a:avLst/>
            </a:prstGeom>
            <a:solidFill>
              <a:srgbClr val="0070C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b="1" dirty="0"/>
                <a:t>Codex </a:t>
              </a:r>
              <a:r>
                <a:rPr lang="fr-FR" sz="1400" b="1" dirty="0" smtClean="0"/>
                <a:t>BED (HG38)</a:t>
              </a:r>
              <a:endParaRPr lang="fr-FR" sz="1400" b="1" dirty="0"/>
            </a:p>
          </p:txBody>
        </p:sp>
        <p:sp>
          <p:nvSpPr>
            <p:cNvPr id="24" name="Rogner un rectangle à un seul coin 23"/>
            <p:cNvSpPr/>
            <p:nvPr/>
          </p:nvSpPr>
          <p:spPr>
            <a:xfrm>
              <a:off x="4194926" y="4086696"/>
              <a:ext cx="1944215" cy="432048"/>
            </a:xfrm>
            <a:prstGeom prst="snip1Rect">
              <a:avLst/>
            </a:prstGeom>
            <a:solidFill>
              <a:srgbClr val="0070C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b="1" dirty="0" smtClean="0"/>
                <a:t>Codex Table</a:t>
              </a:r>
              <a:endParaRPr lang="fr-FR" sz="1400" b="1" dirty="0"/>
            </a:p>
          </p:txBody>
        </p:sp>
        <p:sp>
          <p:nvSpPr>
            <p:cNvPr id="25" name="Flèche vers le bas 24"/>
            <p:cNvSpPr/>
            <p:nvPr/>
          </p:nvSpPr>
          <p:spPr>
            <a:xfrm>
              <a:off x="5069598" y="2644882"/>
              <a:ext cx="114608" cy="153475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54" name="Groupe 53"/>
          <p:cNvGrpSpPr/>
          <p:nvPr/>
        </p:nvGrpSpPr>
        <p:grpSpPr>
          <a:xfrm>
            <a:off x="1292941" y="2647627"/>
            <a:ext cx="2764202" cy="1392242"/>
            <a:chOff x="1292941" y="2647627"/>
            <a:chExt cx="2764202" cy="1392242"/>
          </a:xfrm>
        </p:grpSpPr>
        <p:sp>
          <p:nvSpPr>
            <p:cNvPr id="31" name="Flèche vers le bas 30"/>
            <p:cNvSpPr/>
            <p:nvPr/>
          </p:nvSpPr>
          <p:spPr>
            <a:xfrm rot="5400000">
              <a:off x="3889100" y="2795076"/>
              <a:ext cx="123144" cy="212943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2" name="Organigramme : Bande perforée 31"/>
            <p:cNvSpPr/>
            <p:nvPr/>
          </p:nvSpPr>
          <p:spPr>
            <a:xfrm>
              <a:off x="1292941" y="2647627"/>
              <a:ext cx="2376264" cy="504056"/>
            </a:xfrm>
            <a:prstGeom prst="flowChartPunchedTap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b="1" dirty="0" smtClean="0"/>
                <a:t>UCSC </a:t>
              </a:r>
              <a:r>
                <a:rPr lang="fr-FR" sz="1400" b="1" dirty="0" err="1" smtClean="0"/>
                <a:t>Liftover</a:t>
              </a:r>
              <a:endParaRPr lang="fr-FR" sz="1400" b="1" dirty="0"/>
            </a:p>
          </p:txBody>
        </p:sp>
        <p:sp>
          <p:nvSpPr>
            <p:cNvPr id="33" name="Rogner un rectangle à un seul coin 32"/>
            <p:cNvSpPr/>
            <p:nvPr/>
          </p:nvSpPr>
          <p:spPr>
            <a:xfrm>
              <a:off x="1573063" y="3607821"/>
              <a:ext cx="1944215" cy="432048"/>
            </a:xfrm>
            <a:prstGeom prst="snip1Rect">
              <a:avLst/>
            </a:prstGeom>
            <a:solidFill>
              <a:srgbClr val="0070C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b="1" dirty="0" smtClean="0"/>
                <a:t>Codex BED (HG19)</a:t>
              </a:r>
              <a:endParaRPr lang="fr-FR" sz="1400" b="1" dirty="0"/>
            </a:p>
          </p:txBody>
        </p:sp>
        <p:sp>
          <p:nvSpPr>
            <p:cNvPr id="34" name="Flèche vers le bas 33"/>
            <p:cNvSpPr/>
            <p:nvPr/>
          </p:nvSpPr>
          <p:spPr>
            <a:xfrm>
              <a:off x="2461148" y="3197216"/>
              <a:ext cx="114608" cy="153475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55" name="Groupe 54"/>
          <p:cNvGrpSpPr/>
          <p:nvPr/>
        </p:nvGrpSpPr>
        <p:grpSpPr>
          <a:xfrm>
            <a:off x="1344617" y="4298983"/>
            <a:ext cx="2376264" cy="2151245"/>
            <a:chOff x="1344617" y="4298983"/>
            <a:chExt cx="2376264" cy="2151245"/>
          </a:xfrm>
        </p:grpSpPr>
        <p:sp>
          <p:nvSpPr>
            <p:cNvPr id="35" name="Organigramme : Bande perforée 34"/>
            <p:cNvSpPr/>
            <p:nvPr/>
          </p:nvSpPr>
          <p:spPr>
            <a:xfrm>
              <a:off x="1344617" y="4671859"/>
              <a:ext cx="2376264" cy="504056"/>
            </a:xfrm>
            <a:prstGeom prst="flowChartPunchedTap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b="1" dirty="0" smtClean="0"/>
                <a:t>Picard Tools</a:t>
              </a:r>
              <a:endParaRPr lang="fr-FR" sz="1400" b="1" dirty="0"/>
            </a:p>
          </p:txBody>
        </p:sp>
        <p:sp>
          <p:nvSpPr>
            <p:cNvPr id="41" name="Flèche vers le bas 40"/>
            <p:cNvSpPr/>
            <p:nvPr/>
          </p:nvSpPr>
          <p:spPr>
            <a:xfrm>
              <a:off x="2475445" y="4298983"/>
              <a:ext cx="114608" cy="153475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2" name="Cylindre 41"/>
            <p:cNvSpPr/>
            <p:nvPr/>
          </p:nvSpPr>
          <p:spPr>
            <a:xfrm>
              <a:off x="1810263" y="5355773"/>
              <a:ext cx="1512168" cy="1094455"/>
            </a:xfrm>
            <a:prstGeom prst="can">
              <a:avLst/>
            </a:prstGeom>
            <a:solidFill>
              <a:srgbClr val="00B050"/>
            </a:solidFill>
            <a:ln>
              <a:solidFill>
                <a:srgbClr val="00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b="1" dirty="0" smtClean="0"/>
                <a:t>NGS BAM Files</a:t>
              </a:r>
            </a:p>
          </p:txBody>
        </p:sp>
        <p:sp>
          <p:nvSpPr>
            <p:cNvPr id="43" name="Flèche vers le bas 42"/>
            <p:cNvSpPr/>
            <p:nvPr/>
          </p:nvSpPr>
          <p:spPr>
            <a:xfrm rot="10800000">
              <a:off x="2510680" y="5175915"/>
              <a:ext cx="108012" cy="144016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00" b="1"/>
            </a:p>
          </p:txBody>
        </p:sp>
      </p:grpSp>
      <p:grpSp>
        <p:nvGrpSpPr>
          <p:cNvPr id="57" name="Groupe 56"/>
          <p:cNvGrpSpPr/>
          <p:nvPr/>
        </p:nvGrpSpPr>
        <p:grpSpPr>
          <a:xfrm>
            <a:off x="6277655" y="3446334"/>
            <a:ext cx="2933697" cy="1530499"/>
            <a:chOff x="6277655" y="3446334"/>
            <a:chExt cx="2933697" cy="1530499"/>
          </a:xfrm>
        </p:grpSpPr>
        <p:sp>
          <p:nvSpPr>
            <p:cNvPr id="36" name="Flèche courbée vers le bas 35"/>
            <p:cNvSpPr/>
            <p:nvPr/>
          </p:nvSpPr>
          <p:spPr>
            <a:xfrm rot="1122878">
              <a:off x="6277655" y="3446334"/>
              <a:ext cx="773845" cy="322974"/>
            </a:xfrm>
            <a:prstGeom prst="curved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47" name="Flèche vers le bas 46"/>
            <p:cNvSpPr/>
            <p:nvPr/>
          </p:nvSpPr>
          <p:spPr>
            <a:xfrm rot="16200000">
              <a:off x="6378815" y="4114200"/>
              <a:ext cx="155137" cy="214428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8" name="Organigramme : Bande perforée 47"/>
            <p:cNvSpPr/>
            <p:nvPr/>
          </p:nvSpPr>
          <p:spPr>
            <a:xfrm>
              <a:off x="6835088" y="3911546"/>
              <a:ext cx="2376264" cy="504056"/>
            </a:xfrm>
            <a:prstGeom prst="flowChartPunchedTap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b="1" dirty="0" smtClean="0"/>
                <a:t>Perl Code n°2</a:t>
              </a:r>
              <a:endParaRPr lang="fr-FR" sz="1400" b="1" dirty="0"/>
            </a:p>
          </p:txBody>
        </p:sp>
        <p:sp>
          <p:nvSpPr>
            <p:cNvPr id="50" name="Flèche courbée vers le bas 49"/>
            <p:cNvSpPr/>
            <p:nvPr/>
          </p:nvSpPr>
          <p:spPr>
            <a:xfrm rot="19510220" flipV="1">
              <a:off x="6283706" y="4603113"/>
              <a:ext cx="773845" cy="373720"/>
            </a:xfrm>
            <a:prstGeom prst="curved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</p:grpSp>
      <p:grpSp>
        <p:nvGrpSpPr>
          <p:cNvPr id="58" name="Groupe 57"/>
          <p:cNvGrpSpPr/>
          <p:nvPr/>
        </p:nvGrpSpPr>
        <p:grpSpPr>
          <a:xfrm>
            <a:off x="6903189" y="4506445"/>
            <a:ext cx="1957294" cy="1612580"/>
            <a:chOff x="6903189" y="4506445"/>
            <a:chExt cx="1957294" cy="1612580"/>
          </a:xfrm>
        </p:grpSpPr>
        <p:sp>
          <p:nvSpPr>
            <p:cNvPr id="37" name="Rogner un rectangle à un seul coin 36"/>
            <p:cNvSpPr/>
            <p:nvPr/>
          </p:nvSpPr>
          <p:spPr>
            <a:xfrm>
              <a:off x="6903189" y="5099731"/>
              <a:ext cx="1944215" cy="432048"/>
            </a:xfrm>
            <a:prstGeom prst="snip1Rect">
              <a:avLst/>
            </a:prstGeom>
            <a:solidFill>
              <a:srgbClr val="7030A0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b="1" dirty="0" smtClean="0"/>
                <a:t>Final Codex Table</a:t>
              </a:r>
              <a:endParaRPr lang="fr-FR" sz="1400" b="1" dirty="0"/>
            </a:p>
          </p:txBody>
        </p:sp>
        <p:sp>
          <p:nvSpPr>
            <p:cNvPr id="49" name="Flèche vers le bas 48"/>
            <p:cNvSpPr/>
            <p:nvPr/>
          </p:nvSpPr>
          <p:spPr>
            <a:xfrm>
              <a:off x="7817992" y="4506445"/>
              <a:ext cx="205227" cy="541009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1" name="Rogner un rectangle à un seul coin 50"/>
            <p:cNvSpPr/>
            <p:nvPr/>
          </p:nvSpPr>
          <p:spPr>
            <a:xfrm>
              <a:off x="6916268" y="5686977"/>
              <a:ext cx="1944215" cy="432048"/>
            </a:xfrm>
            <a:prstGeom prst="snip1Rect">
              <a:avLst/>
            </a:prstGeom>
            <a:solidFill>
              <a:srgbClr val="7030A0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b="1" dirty="0" smtClean="0"/>
                <a:t>Final </a:t>
              </a:r>
              <a:r>
                <a:rPr lang="fr-FR" sz="1400" b="1" dirty="0" err="1" smtClean="0"/>
                <a:t>Genes</a:t>
              </a:r>
              <a:r>
                <a:rPr lang="fr-FR" sz="1400" b="1" dirty="0" smtClean="0"/>
                <a:t> Table</a:t>
              </a:r>
              <a:endParaRPr lang="fr-FR" sz="1400" b="1" dirty="0"/>
            </a:p>
          </p:txBody>
        </p:sp>
      </p:grpSp>
      <p:grpSp>
        <p:nvGrpSpPr>
          <p:cNvPr id="56" name="Groupe 55"/>
          <p:cNvGrpSpPr/>
          <p:nvPr/>
        </p:nvGrpSpPr>
        <p:grpSpPr>
          <a:xfrm>
            <a:off x="3949744" y="4501995"/>
            <a:ext cx="2134589" cy="1094455"/>
            <a:chOff x="3949744" y="4501995"/>
            <a:chExt cx="2134589" cy="1094455"/>
          </a:xfrm>
        </p:grpSpPr>
        <p:sp>
          <p:nvSpPr>
            <p:cNvPr id="38" name="Cylindre 37"/>
            <p:cNvSpPr/>
            <p:nvPr/>
          </p:nvSpPr>
          <p:spPr>
            <a:xfrm>
              <a:off x="4572165" y="4501995"/>
              <a:ext cx="1512168" cy="1094455"/>
            </a:xfrm>
            <a:prstGeom prst="can">
              <a:avLst/>
            </a:prstGeom>
            <a:solidFill>
              <a:srgbClr val="00B050"/>
            </a:solidFill>
            <a:ln>
              <a:solidFill>
                <a:srgbClr val="00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b="1" dirty="0" smtClean="0"/>
                <a:t>QC HS-</a:t>
              </a:r>
              <a:r>
                <a:rPr lang="fr-FR" sz="1400" b="1" dirty="0" err="1" smtClean="0"/>
                <a:t>Metrics</a:t>
              </a:r>
              <a:endParaRPr lang="fr-FR" sz="1400" b="1" dirty="0" smtClean="0"/>
            </a:p>
            <a:p>
              <a:pPr algn="ctr"/>
              <a:r>
                <a:rPr lang="fr-FR" sz="1400" b="1" dirty="0" err="1" smtClean="0"/>
                <a:t>PerBase</a:t>
              </a:r>
              <a:endParaRPr lang="fr-FR" sz="1400" b="1" dirty="0" smtClean="0"/>
            </a:p>
          </p:txBody>
        </p:sp>
        <p:sp>
          <p:nvSpPr>
            <p:cNvPr id="52" name="Flèche vers le bas 51"/>
            <p:cNvSpPr/>
            <p:nvPr/>
          </p:nvSpPr>
          <p:spPr>
            <a:xfrm rot="16200000">
              <a:off x="4124556" y="4671505"/>
              <a:ext cx="77569" cy="427193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081606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FFFE6-E719-4FDE-80C3-135C2625295C}" type="datetime2">
              <a:rPr lang="fr-BE" smtClean="0"/>
              <a:t>mardi 8 novembre 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NGYX IC Pierre LECOCQ Confidential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D90F5-50CB-4307-B6CA-25D3FF457365}" type="slidenum">
              <a:rPr lang="fr-BE" smtClean="0"/>
              <a:t>3</a:t>
            </a:fld>
            <a:endParaRPr lang="fr-BE"/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0" y="0"/>
            <a:ext cx="9906000" cy="620688"/>
          </a:xfrm>
        </p:spPr>
        <p:txBody>
          <a:bodyPr>
            <a:normAutofit/>
          </a:bodyPr>
          <a:lstStyle/>
          <a:p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Final</a:t>
            </a:r>
            <a:r>
              <a:rPr lang="fr-FR" sz="2400" b="1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Codex Table (Description; 1/3)</a:t>
            </a:r>
            <a:endParaRPr lang="fr-F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53" r="47976" b="76824"/>
          <a:stretch/>
        </p:blipFill>
        <p:spPr bwMode="auto">
          <a:xfrm>
            <a:off x="-20931" y="692696"/>
            <a:ext cx="7562348" cy="680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65" t="13556" b="76440"/>
          <a:stretch/>
        </p:blipFill>
        <p:spPr bwMode="auto">
          <a:xfrm>
            <a:off x="-1" y="3690481"/>
            <a:ext cx="7541417" cy="81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10" t="14686" r="9345" b="70479"/>
          <a:stretch/>
        </p:blipFill>
        <p:spPr bwMode="auto">
          <a:xfrm>
            <a:off x="-20931" y="4797152"/>
            <a:ext cx="9906000" cy="1136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4853" b="76824"/>
          <a:stretch/>
        </p:blipFill>
        <p:spPr bwMode="auto">
          <a:xfrm>
            <a:off x="-20931" y="1684996"/>
            <a:ext cx="7541417" cy="706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56" r="51568" b="76440"/>
          <a:stretch/>
        </p:blipFill>
        <p:spPr bwMode="auto">
          <a:xfrm>
            <a:off x="-20931" y="2636911"/>
            <a:ext cx="7562347" cy="878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6465168" y="3690481"/>
            <a:ext cx="1440160" cy="96265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4729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29" t="15074" r="3949" b="76600"/>
          <a:stretch/>
        </p:blipFill>
        <p:spPr bwMode="auto">
          <a:xfrm>
            <a:off x="0" y="1804174"/>
            <a:ext cx="7410734" cy="856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FFFE6-E719-4FDE-80C3-135C2625295C}" type="datetime2">
              <a:rPr lang="fr-BE" smtClean="0"/>
              <a:t>mardi 8 novembre 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NGYX IC Pierre LECOCQ Confidential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D90F5-50CB-4307-B6CA-25D3FF457365}" type="slidenum">
              <a:rPr lang="fr-BE" smtClean="0"/>
              <a:t>4</a:t>
            </a:fld>
            <a:endParaRPr lang="fr-BE"/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0" y="0"/>
            <a:ext cx="9906000" cy="620688"/>
          </a:xfrm>
        </p:spPr>
        <p:txBody>
          <a:bodyPr>
            <a:normAutofit/>
          </a:bodyPr>
          <a:lstStyle/>
          <a:p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Final</a:t>
            </a:r>
            <a:r>
              <a:rPr lang="fr-FR" sz="2400" b="1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Codex Table (Description; 2/3)</a:t>
            </a:r>
            <a:endParaRPr lang="fr-F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43" t="15008" r="39816" b="76056"/>
          <a:stretch/>
        </p:blipFill>
        <p:spPr bwMode="auto">
          <a:xfrm>
            <a:off x="6670" y="692696"/>
            <a:ext cx="9626850" cy="996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7271946" y="2033295"/>
            <a:ext cx="2634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Default Blast Settings </a:t>
            </a:r>
            <a:endParaRPr lang="fr-FR" b="1" dirty="0"/>
          </a:p>
        </p:txBody>
      </p:sp>
      <p:grpSp>
        <p:nvGrpSpPr>
          <p:cNvPr id="9" name="Groupe 8"/>
          <p:cNvGrpSpPr/>
          <p:nvPr/>
        </p:nvGrpSpPr>
        <p:grpSpPr>
          <a:xfrm>
            <a:off x="992560" y="1208173"/>
            <a:ext cx="2952328" cy="1491115"/>
            <a:chOff x="992560" y="1208173"/>
            <a:chExt cx="2952328" cy="1491115"/>
          </a:xfrm>
        </p:grpSpPr>
        <p:sp>
          <p:nvSpPr>
            <p:cNvPr id="8" name="Rectangle 7"/>
            <p:cNvSpPr/>
            <p:nvPr/>
          </p:nvSpPr>
          <p:spPr>
            <a:xfrm>
              <a:off x="992560" y="2217961"/>
              <a:ext cx="1152128" cy="481327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792760" y="1208173"/>
              <a:ext cx="1152128" cy="481327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" name="ZoneTexte 2"/>
          <p:cNvSpPr txBox="1"/>
          <p:nvPr/>
        </p:nvSpPr>
        <p:spPr>
          <a:xfrm>
            <a:off x="2825799" y="2660644"/>
            <a:ext cx="39885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End of Perl Code n°1 (44 </a:t>
            </a:r>
            <a:r>
              <a:rPr lang="fr-FR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fields</a:t>
            </a:r>
            <a:r>
              <a:rPr lang="fr-F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fr-F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36" r="57053" b="76495"/>
          <a:stretch/>
        </p:blipFill>
        <p:spPr bwMode="auto">
          <a:xfrm>
            <a:off x="0" y="3212975"/>
            <a:ext cx="7410734" cy="880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ZoneTexte 18"/>
          <p:cNvSpPr txBox="1"/>
          <p:nvPr/>
        </p:nvSpPr>
        <p:spPr>
          <a:xfrm>
            <a:off x="7595783" y="3329917"/>
            <a:ext cx="213391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Perl Code n°2</a:t>
            </a:r>
          </a:p>
          <a:p>
            <a:pPr algn="ctr"/>
            <a:r>
              <a:rPr lang="fr-F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(QC HS </a:t>
            </a:r>
            <a:r>
              <a:rPr lang="fr-FR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Metrics</a:t>
            </a:r>
            <a:r>
              <a:rPr lang="fr-F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fr-F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895838" y="4509120"/>
            <a:ext cx="8233344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Next</a:t>
            </a:r>
            <a:r>
              <a:rPr lang="fr-F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Fields are </a:t>
            </a:r>
            <a:r>
              <a:rPr lang="fr-FR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summarization</a:t>
            </a:r>
            <a:r>
              <a:rPr lang="fr-F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per </a:t>
            </a:r>
            <a:r>
              <a:rPr lang="fr-FR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datasets</a:t>
            </a:r>
            <a:endParaRPr lang="fr-FR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fr-FR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Number</a:t>
            </a:r>
            <a:r>
              <a:rPr lang="fr-F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</a:t>
            </a:r>
            <a:r>
              <a:rPr lang="fr-FR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fields</a:t>
            </a:r>
            <a:r>
              <a:rPr lang="fr-F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may</a:t>
            </a:r>
            <a:r>
              <a:rPr lang="fr-F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vary</a:t>
            </a:r>
            <a:r>
              <a:rPr lang="fr-F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depending</a:t>
            </a:r>
            <a:r>
              <a:rPr lang="fr-F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on </a:t>
            </a:r>
            <a:r>
              <a:rPr lang="fr-FR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datasets</a:t>
            </a:r>
            <a:r>
              <a:rPr lang="fr-F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number</a:t>
            </a:r>
            <a:r>
              <a:rPr lang="fr-F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fr-F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ALSO</a:t>
            </a:r>
          </a:p>
          <a:p>
            <a:pPr algn="ctr"/>
            <a:r>
              <a:rPr lang="fr-FR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reads</a:t>
            </a:r>
            <a:r>
              <a:rPr lang="fr-F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counts</a:t>
            </a:r>
            <a:r>
              <a:rPr lang="fr-F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classes</a:t>
            </a:r>
          </a:p>
          <a:p>
            <a:pPr algn="ctr"/>
            <a:r>
              <a:rPr lang="fr-F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</a:t>
            </a:r>
            <a:r>
              <a:rPr lang="fr-FR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</a:t>
            </a:r>
            <a:r>
              <a:rPr lang="fr-F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analysis</a:t>
            </a:r>
            <a:r>
              <a:rPr lang="fr-F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4 </a:t>
            </a:r>
            <a:r>
              <a:rPr lang="fr-FR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Datasets</a:t>
            </a:r>
            <a:r>
              <a:rPr lang="fr-F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12 classes =  </a:t>
            </a:r>
            <a:r>
              <a:rPr lang="fr-FR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fields</a:t>
            </a:r>
            <a:r>
              <a:rPr lang="fr-F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per </a:t>
            </a:r>
            <a:r>
              <a:rPr lang="fr-FR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datasets</a:t>
            </a:r>
            <a:endParaRPr lang="fr-F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37640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9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FFFE6-E719-4FDE-80C3-135C2625295C}" type="datetime2">
              <a:rPr lang="fr-BE" smtClean="0"/>
              <a:t>mardi 8 novembre 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NGYX IC Pierre LECOCQ Confidential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D90F5-50CB-4307-B6CA-25D3FF457365}" type="slidenum">
              <a:rPr lang="fr-BE" smtClean="0"/>
              <a:t>5</a:t>
            </a:fld>
            <a:endParaRPr lang="fr-BE"/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0" y="0"/>
            <a:ext cx="9906000" cy="620688"/>
          </a:xfrm>
        </p:spPr>
        <p:txBody>
          <a:bodyPr>
            <a:normAutofit/>
          </a:bodyPr>
          <a:lstStyle/>
          <a:p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Final</a:t>
            </a:r>
            <a:r>
              <a:rPr lang="fr-FR" sz="2400" b="1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Codex Table (Description; </a:t>
            </a:r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fr-FR" sz="2400" b="1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/3)</a:t>
            </a:r>
            <a:endParaRPr lang="fr-F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7106327" y="2717428"/>
            <a:ext cx="28777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b="1" dirty="0" smtClean="0"/>
              <a:t>Default Classes Settings</a:t>
            </a:r>
          </a:p>
          <a:p>
            <a:pPr algn="ctr"/>
            <a:r>
              <a:rPr lang="fr-FR" b="1" dirty="0" smtClean="0"/>
              <a:t>0; 10; 20; …100; 100+ </a:t>
            </a:r>
            <a:endParaRPr lang="fr-FR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59" r="51138" b="71281"/>
          <a:stretch/>
        </p:blipFill>
        <p:spPr bwMode="auto">
          <a:xfrm>
            <a:off x="0" y="764704"/>
            <a:ext cx="7617296" cy="1259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71" t="14359" b="71281"/>
          <a:stretch/>
        </p:blipFill>
        <p:spPr bwMode="auto">
          <a:xfrm>
            <a:off x="-1" y="2402626"/>
            <a:ext cx="7089799" cy="1170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ZoneTexte 17"/>
          <p:cNvSpPr txBox="1"/>
          <p:nvPr/>
        </p:nvSpPr>
        <p:spPr>
          <a:xfrm>
            <a:off x="7590541" y="1416081"/>
            <a:ext cx="2116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C00000"/>
                </a:solidFill>
              </a:rPr>
              <a:t>No Data </a:t>
            </a:r>
            <a:r>
              <a:rPr lang="fr-FR" b="1" dirty="0" err="1" smtClean="0">
                <a:solidFill>
                  <a:srgbClr val="C00000"/>
                </a:solidFill>
              </a:rPr>
              <a:t>Available</a:t>
            </a:r>
            <a:endParaRPr lang="fr-FR" b="1" dirty="0">
              <a:solidFill>
                <a:srgbClr val="C00000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896458" y="4016220"/>
            <a:ext cx="787587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400" b="1" dirty="0" err="1" smtClean="0"/>
              <a:t>That’s</a:t>
            </a:r>
            <a:r>
              <a:rPr lang="fr-FR" sz="2400" b="1" dirty="0" smtClean="0"/>
              <a:t> </a:t>
            </a:r>
            <a:r>
              <a:rPr lang="fr-FR" sz="2400" b="1" dirty="0" err="1" smtClean="0"/>
              <a:t>almost</a:t>
            </a:r>
            <a:r>
              <a:rPr lang="fr-FR" sz="2400" b="1" dirty="0" smtClean="0"/>
              <a:t> </a:t>
            </a:r>
            <a:r>
              <a:rPr lang="fr-FR" sz="2400" b="1" dirty="0" err="1" smtClean="0"/>
              <a:t>it!</a:t>
            </a:r>
            <a:endParaRPr lang="fr-FR" sz="2400" b="1" dirty="0"/>
          </a:p>
          <a:p>
            <a:pPr algn="ctr"/>
            <a:r>
              <a:rPr lang="fr-FR" sz="2400" b="1" dirty="0" smtClean="0"/>
              <a:t>One question </a:t>
            </a:r>
            <a:r>
              <a:rPr lang="fr-FR" sz="2400" b="1" dirty="0" err="1" smtClean="0"/>
              <a:t>remains</a:t>
            </a:r>
            <a:r>
              <a:rPr lang="fr-FR" sz="2400" b="1" dirty="0" smtClean="0"/>
              <a:t>: How to </a:t>
            </a:r>
            <a:r>
              <a:rPr lang="fr-FR" sz="2400" b="1" dirty="0" err="1" smtClean="0"/>
              <a:t>summarize</a:t>
            </a:r>
            <a:r>
              <a:rPr lang="fr-FR" sz="2400" b="1" dirty="0" smtClean="0"/>
              <a:t> per </a:t>
            </a:r>
            <a:r>
              <a:rPr lang="fr-FR" sz="2400" b="1" dirty="0" err="1" smtClean="0"/>
              <a:t>gene</a:t>
            </a:r>
            <a:r>
              <a:rPr lang="fr-FR" sz="2400" b="1" dirty="0" smtClean="0"/>
              <a:t>?</a:t>
            </a:r>
            <a:endParaRPr lang="fr-FR" sz="2400" b="1" dirty="0"/>
          </a:p>
        </p:txBody>
      </p:sp>
      <p:sp>
        <p:nvSpPr>
          <p:cNvPr id="10" name="ZoneTexte 9"/>
          <p:cNvSpPr txBox="1"/>
          <p:nvPr/>
        </p:nvSpPr>
        <p:spPr>
          <a:xfrm>
            <a:off x="11206" y="4892775"/>
            <a:ext cx="99060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/>
              <a:t>Important: </a:t>
            </a:r>
            <a:r>
              <a:rPr lang="fr-FR" sz="2400" b="1" dirty="0" err="1" smtClean="0"/>
              <a:t>Both</a:t>
            </a:r>
            <a:r>
              <a:rPr lang="fr-FR" sz="2400" b="1" dirty="0" smtClean="0"/>
              <a:t> Perl Codes are </a:t>
            </a:r>
            <a:r>
              <a:rPr lang="fr-FR" sz="2400" b="1" dirty="0" err="1" smtClean="0"/>
              <a:t>using</a:t>
            </a:r>
            <a:r>
              <a:rPr lang="fr-FR" sz="2400" b="1" dirty="0" smtClean="0"/>
              <a:t> </a:t>
            </a:r>
            <a:r>
              <a:rPr lang="fr-FR" sz="2400" b="1" dirty="0" err="1" smtClean="0"/>
              <a:t>Getopt</a:t>
            </a:r>
            <a:r>
              <a:rPr lang="fr-FR" sz="2400" b="1" dirty="0" smtClean="0"/>
              <a:t> for </a:t>
            </a:r>
            <a:r>
              <a:rPr lang="fr-FR" sz="2400" b="1" dirty="0" err="1" smtClean="0"/>
              <a:t>portability</a:t>
            </a:r>
            <a:r>
              <a:rPr lang="fr-FR" sz="2400" b="1" dirty="0" smtClean="0"/>
              <a:t> (and </a:t>
            </a:r>
            <a:r>
              <a:rPr lang="fr-FR" sz="2400" b="1" dirty="0" err="1" smtClean="0"/>
              <a:t>possibilities</a:t>
            </a:r>
            <a:r>
              <a:rPr lang="fr-FR" sz="2400" b="1" dirty="0" smtClean="0"/>
              <a:t> for </a:t>
            </a:r>
            <a:r>
              <a:rPr lang="fr-FR" sz="2400" b="1" dirty="0" err="1" smtClean="0"/>
              <a:t>using</a:t>
            </a:r>
            <a:r>
              <a:rPr lang="fr-FR" sz="2400" b="1" dirty="0" smtClean="0"/>
              <a:t> </a:t>
            </a:r>
            <a:r>
              <a:rPr lang="fr-FR" sz="2400" b="1" dirty="0" err="1" smtClean="0"/>
              <a:t>different</a:t>
            </a:r>
            <a:r>
              <a:rPr lang="fr-FR" sz="2400" b="1" dirty="0" smtClean="0"/>
              <a:t> </a:t>
            </a:r>
            <a:r>
              <a:rPr lang="fr-FR" sz="2400" b="1" dirty="0" err="1" smtClean="0"/>
              <a:t>parameters</a:t>
            </a:r>
            <a:r>
              <a:rPr lang="fr-FR" sz="2400" b="1" dirty="0" smtClean="0"/>
              <a:t>) AND </a:t>
            </a:r>
            <a:r>
              <a:rPr lang="fr-FR" sz="2400" b="1" dirty="0" err="1" smtClean="0"/>
              <a:t>secure</a:t>
            </a:r>
            <a:r>
              <a:rPr lang="fr-FR" sz="2400" b="1" dirty="0" smtClean="0"/>
              <a:t> </a:t>
            </a:r>
            <a:r>
              <a:rPr lang="fr-FR" sz="2400" b="1" dirty="0" err="1" smtClean="0"/>
              <a:t>processes</a:t>
            </a:r>
            <a:r>
              <a:rPr lang="fr-FR" sz="2400" b="1" dirty="0" smtClean="0"/>
              <a:t> via LOG files and Backup.  There </a:t>
            </a:r>
            <a:r>
              <a:rPr lang="fr-FR" sz="2400" b="1" dirty="0" err="1" smtClean="0"/>
              <a:t>is</a:t>
            </a:r>
            <a:r>
              <a:rPr lang="fr-FR" sz="2400" b="1" dirty="0" smtClean="0"/>
              <a:t> </a:t>
            </a:r>
            <a:r>
              <a:rPr lang="fr-FR" sz="2400" b="1" dirty="0" err="1" smtClean="0"/>
              <a:t>also</a:t>
            </a:r>
            <a:r>
              <a:rPr lang="fr-FR" sz="2400" b="1" dirty="0" smtClean="0"/>
              <a:t> a validation </a:t>
            </a:r>
            <a:r>
              <a:rPr lang="fr-FR" sz="2400" b="1" dirty="0" err="1" smtClean="0"/>
              <a:t>dataset</a:t>
            </a:r>
            <a:r>
              <a:rPr lang="fr-FR" sz="2400" b="1" dirty="0" smtClean="0"/>
              <a:t> / </a:t>
            </a:r>
            <a:r>
              <a:rPr lang="fr-FR" sz="2400" b="1" dirty="0" err="1" smtClean="0"/>
              <a:t>procedure</a:t>
            </a:r>
            <a:r>
              <a:rPr lang="fr-FR" sz="2400" b="1" dirty="0" smtClean="0"/>
              <a:t> </a:t>
            </a:r>
            <a:r>
              <a:rPr lang="fr-FR" sz="2400" b="1" dirty="0" err="1" smtClean="0"/>
              <a:t>included</a:t>
            </a:r>
            <a:r>
              <a:rPr lang="fr-FR" sz="2400" b="1" dirty="0" smtClean="0"/>
              <a:t>.</a:t>
            </a:r>
            <a:endParaRPr lang="fr-FR" sz="2400" b="1" dirty="0"/>
          </a:p>
        </p:txBody>
      </p:sp>
    </p:spTree>
    <p:extLst>
      <p:ext uri="{BB962C8B-B14F-4D97-AF65-F5344CB8AC3E}">
        <p14:creationId xmlns:p14="http://schemas.microsoft.com/office/powerpoint/2010/main" val="1695045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8" grpId="0"/>
      <p:bldP spid="9" grpId="0"/>
      <p:bldP spid="10" grpId="0"/>
    </p:bldLst>
  </p:timing>
</p:sld>
</file>

<file path=ppt/theme/theme1.xml><?xml version="1.0" encoding="utf-8"?>
<a:theme xmlns:a="http://schemas.openxmlformats.org/drawingml/2006/main" name="NGYX_2013_V001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NGYX_2013_V001</Template>
  <TotalTime>1094</TotalTime>
  <Words>272</Words>
  <Application>Microsoft Office PowerPoint</Application>
  <PresentationFormat>Format A4 (210 x 297 mm)</PresentationFormat>
  <Paragraphs>59</Paragraphs>
  <Slides>5</Slides>
  <Notes>5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6" baseType="lpstr">
      <vt:lpstr>NGYX_2013_V001</vt:lpstr>
      <vt:lpstr>CHU Ulg Genetic Diseases (version 1.0, DEC2016)</vt:lpstr>
      <vt:lpstr>Process Overview</vt:lpstr>
      <vt:lpstr>Final Codex Table (Description; 1/3)</vt:lpstr>
      <vt:lpstr>Final Codex Table (Description; 2/3)</vt:lpstr>
      <vt:lpstr>Final Codex Table (Description; 3/3)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CHU Ulg Genetic Diseases (version 1.0, DEC2016)</dc:title>
  <dc:creator>piecoq23</dc:creator>
  <cp:lastModifiedBy>piecoq23</cp:lastModifiedBy>
  <cp:revision>13</cp:revision>
  <dcterms:created xsi:type="dcterms:W3CDTF">2016-11-08T11:43:16Z</dcterms:created>
  <dcterms:modified xsi:type="dcterms:W3CDTF">2016-11-09T05:58:07Z</dcterms:modified>
</cp:coreProperties>
</file>